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9" r:id="rId6"/>
    <p:sldId id="257" r:id="rId7"/>
    <p:sldId id="263" r:id="rId8"/>
    <p:sldId id="264" r:id="rId9"/>
    <p:sldId id="265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3A78"/>
    <a:srgbClr val="FFFFFF"/>
    <a:srgbClr val="F6F6F6"/>
    <a:srgbClr val="F4F4F4"/>
    <a:srgbClr val="F8F8F8"/>
    <a:srgbClr val="B56B6F"/>
    <a:srgbClr val="F79333"/>
    <a:srgbClr val="1A4F46"/>
    <a:srgbClr val="6BA89E"/>
    <a:srgbClr val="2C8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0T23:05:45.103"/>
    </inkml:context>
    <inkml:brush xml:id="br0">
      <inkml:brushProperty name="width" value="0.1" units="cm"/>
      <inkml:brushProperty name="height" value="0.1" units="cm"/>
      <inkml:brushProperty name="color" value="#2C8475"/>
    </inkml:brush>
  </inkml:definitions>
  <inkml:trace contextRef="#ctx0" brushRef="#br0">13 4 2785,'0'0'6001,"0"-3"-5873,-12 28-5377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C2E4F-435F-540C-80CB-C4410284C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8B3B39-6F43-0C1E-F66A-06963B20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B109CC-9340-B93C-3AF7-482BB260D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E08610-6B61-9524-A56E-E75B2E7AE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440A3-2484-DE09-4A9F-619F2884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21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65849-EDB9-6A1F-81CF-E0004E87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D9616-9AA2-E55D-4E6C-3FFB00AB0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3447A-960A-9599-1548-E00EF7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20D4A0-7076-2E49-B48C-5437C96B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FE5077-1B8D-F577-FD0C-D85B8530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367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B10454-21B4-76F3-CAC0-8D8A267779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3364946-54E8-D671-5370-D5A814C3C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6DEF4EC-E53F-9740-85BC-E32238A8A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8D877-8648-3B79-BE7A-FD14BF6A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2BF287-E4E3-95C7-C405-97B4F11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23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45F0A-A877-FFC0-9DCC-D465D6CF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39E28-7E2B-9102-B09A-64B07B430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03AB7E-7A68-BF69-E9BE-50B8DFE70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31578-BE5A-1421-7224-5CA4FFD9A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206B3-E01A-3359-F542-C2CEA24D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8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79C35-2FC8-F5EF-B0DC-37831BA84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DDE5A-241F-1284-DE8D-42082517D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39E9F6-55B8-9D74-C3C7-0218107E1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34A03F-C2D0-4860-3DCB-CB56EFC8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B7080C-A3CA-ED80-1BFF-EAF961A0B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9319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295F6-EAD8-81CD-4865-616B9868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B0724C-E0A3-2754-6E2B-214576816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DA4B41-8050-BDDA-1F54-0F705ACC3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778126-8903-10E8-502F-B4EB4C184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A99D08-FFDB-5502-DAD6-175FC8C1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57E4C7-9B85-5F7B-4759-79836867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76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E438-9206-A739-DB9F-579C2844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BB94F-2FD4-71FE-2C69-D091E0C0E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21CCF0-0D98-8697-0618-D9772F5F8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29C27AC-8ACE-6B1E-8562-E3B834EA5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7A15CB6-468D-9BEC-7DB9-BAE52AE6B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58D039A-F35F-84A1-1496-B0398C7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EA806F-492D-8C19-3B0F-B4220EA2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1C76884-AEAD-4B03-67B5-BBDF4E61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4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B4D96-BD4F-F8D7-58DD-77D3F0A2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4E0FC-CAFF-C41A-6D31-C62DA21E6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145468B-0D82-B917-D46D-3FD18FA4C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D573782-7C52-5EE1-424A-148BBC49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010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EEA10-ABC4-5560-A833-C8FE47AC8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2706FCD-C7A7-3FD1-79E6-2E46D33F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D9514A-5EBE-2AEC-D750-39C67584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69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ECBFA5-E982-8C2D-CFC9-E3641368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EE87D-9F2B-AB92-6DB1-D79681C5E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D15A85-5A3E-5E0C-54C2-F23249A28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BF3779-F584-2C5B-9E39-20855777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DEA00D-F997-CED5-3B72-699C02A6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18A6E-FB5A-06B8-8056-ACF4459A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22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5B05-7B72-9237-D8BD-BCFF91D1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1FEA95-2F6B-9C8D-5BB0-B9C835EFCF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075DC7-9435-D7CC-53C9-2961CE76A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DA671AB-B747-E029-C9A9-87A12D3C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1563B4-00CA-43CC-28AE-19255C87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7C187-F2BC-07A6-888A-AAA26AC3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9979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479F094-9BC9-0208-D942-02F2FCE4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1C6AF2-55AB-4B5A-29CA-F4FA285DF5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39E603-AB7A-E26E-0C61-C81457D3F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03F81-C63F-44AB-B9F7-9C13D2F5C031}" type="datetimeFigureOut">
              <a:rPr lang="pt-BR" smtClean="0"/>
              <a:t>21/05/2022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B64A69-3E2C-F8B6-A5C9-EEC1864087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EB74D-4226-4744-B333-F34D7F07C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037D-FF3D-4D78-A89C-5948105EAC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16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Homem pulando na neve&#10;&#10;Descrição gerada automaticamente com confiança média">
            <a:extLst>
              <a:ext uri="{FF2B5EF4-FFF2-40B4-BE49-F238E27FC236}">
                <a16:creationId xmlns:a16="http://schemas.microsoft.com/office/drawing/2014/main" id="{7BB1E725-363C-ED21-66C0-8AD861E8C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20" y="10"/>
            <a:ext cx="61743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1F3E8461-4CBF-E45A-7552-9BF3BD47753B}"/>
              </a:ext>
            </a:extLst>
          </p:cNvPr>
          <p:cNvSpPr/>
          <p:nvPr/>
        </p:nvSpPr>
        <p:spPr>
          <a:xfrm>
            <a:off x="7429598" y="1854925"/>
            <a:ext cx="338183" cy="731520"/>
          </a:xfrm>
          <a:prstGeom prst="down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C842B1AA-4446-F91D-5E28-71BB518A669B}"/>
              </a:ext>
            </a:extLst>
          </p:cNvPr>
          <p:cNvSpPr/>
          <p:nvPr/>
        </p:nvSpPr>
        <p:spPr>
          <a:xfrm>
            <a:off x="7335452" y="2586445"/>
            <a:ext cx="526473" cy="550487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35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781C8011-C895-7BEC-6F05-F970F5A0C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328" b="-2"/>
          <a:stretch/>
        </p:blipFill>
        <p:spPr>
          <a:xfrm>
            <a:off x="655638" y="642938"/>
            <a:ext cx="2714625" cy="2276475"/>
          </a:xfrm>
          <a:prstGeom prst="rect">
            <a:avLst/>
          </a:prstGeom>
        </p:spPr>
      </p:pic>
      <p:pic>
        <p:nvPicPr>
          <p:cNvPr id="17" name="Imagem 16" descr="Foto editada de grupo de pessoas posando para foto&#10;&#10;Descrição gerada automaticamente">
            <a:extLst>
              <a:ext uri="{FF2B5EF4-FFF2-40B4-BE49-F238E27FC236}">
                <a16:creationId xmlns:a16="http://schemas.microsoft.com/office/drawing/2014/main" id="{CC89B2EB-D9EE-F6D7-8A82-E535EEEFD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463" y="642938"/>
            <a:ext cx="3076575" cy="2276475"/>
          </a:xfrm>
          <a:prstGeom prst="rect">
            <a:avLst/>
          </a:prstGeom>
        </p:spPr>
      </p:pic>
      <p:pic>
        <p:nvPicPr>
          <p:cNvPr id="15" name="Imagem 14" descr="Grupo de pessoas em pé posando para foto&#10;&#10;Descrição gerada automaticamente">
            <a:extLst>
              <a:ext uri="{FF2B5EF4-FFF2-40B4-BE49-F238E27FC236}">
                <a16:creationId xmlns:a16="http://schemas.microsoft.com/office/drawing/2014/main" id="{09CF217A-34D3-B4EE-8A08-C823FF8ED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2992438"/>
            <a:ext cx="5865813" cy="3221038"/>
          </a:xfrm>
          <a:prstGeom prst="rect">
            <a:avLst/>
          </a:prstGeom>
        </p:spPr>
      </p:pic>
      <p:pic>
        <p:nvPicPr>
          <p:cNvPr id="7" name="Imagem 6" descr="Calendário&#10;&#10;Descrição gerada automaticamente">
            <a:extLst>
              <a:ext uri="{FF2B5EF4-FFF2-40B4-BE49-F238E27FC236}">
                <a16:creationId xmlns:a16="http://schemas.microsoft.com/office/drawing/2014/main" id="{3B57C650-B452-1DB8-6F18-E85628DB6F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9" r="-3" b="-3"/>
          <a:stretch/>
        </p:blipFill>
        <p:spPr>
          <a:xfrm>
            <a:off x="6596063" y="642938"/>
            <a:ext cx="1595438" cy="1328738"/>
          </a:xfrm>
          <a:prstGeom prst="rect">
            <a:avLst/>
          </a:prstGeom>
        </p:spPr>
      </p:pic>
      <p:pic>
        <p:nvPicPr>
          <p:cNvPr id="13" name="Imagem 12" descr="Pessoa sentada em uma mesa&#10;&#10;Descrição gerada automaticamente">
            <a:extLst>
              <a:ext uri="{FF2B5EF4-FFF2-40B4-BE49-F238E27FC236}">
                <a16:creationId xmlns:a16="http://schemas.microsoft.com/office/drawing/2014/main" id="{BC3E3AC2-B444-AE3D-8E0D-B7C9E5CFB5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3574" b="4"/>
          <a:stretch/>
        </p:blipFill>
        <p:spPr>
          <a:xfrm>
            <a:off x="8266113" y="642938"/>
            <a:ext cx="1601788" cy="1328738"/>
          </a:xfrm>
          <a:prstGeom prst="rect">
            <a:avLst/>
          </a:prstGeom>
        </p:spPr>
      </p:pic>
      <p:pic>
        <p:nvPicPr>
          <p:cNvPr id="11" name="Imagem 10" descr="Pessoas sentadas ao redor de uma mesa&#10;&#10;Descrição gerada automaticamente">
            <a:extLst>
              <a:ext uri="{FF2B5EF4-FFF2-40B4-BE49-F238E27FC236}">
                <a16:creationId xmlns:a16="http://schemas.microsoft.com/office/drawing/2014/main" id="{4E2F1791-9E87-2785-1E48-7290B5E26C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r="6186" b="4"/>
          <a:stretch/>
        </p:blipFill>
        <p:spPr>
          <a:xfrm>
            <a:off x="9942513" y="642938"/>
            <a:ext cx="1592263" cy="1328738"/>
          </a:xfrm>
          <a:prstGeom prst="rect">
            <a:avLst/>
          </a:prstGeom>
        </p:spPr>
      </p:pic>
      <p:pic>
        <p:nvPicPr>
          <p:cNvPr id="5" name="Imagem 4" descr="Uma imagem contendo pessoa, mulher, jovem, criança&#10;&#10;Descrição gerada automaticamente">
            <a:extLst>
              <a:ext uri="{FF2B5EF4-FFF2-40B4-BE49-F238E27FC236}">
                <a16:creationId xmlns:a16="http://schemas.microsoft.com/office/drawing/2014/main" id="{8FD7922E-7097-188D-6927-0E41C3E5C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49" b="-3"/>
          <a:stretch/>
        </p:blipFill>
        <p:spPr>
          <a:xfrm>
            <a:off x="6596063" y="2046288"/>
            <a:ext cx="4938713" cy="41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0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upo de pessoas posando para foto&#10;&#10;Descrição gerada automaticamente">
            <a:extLst>
              <a:ext uri="{FF2B5EF4-FFF2-40B4-BE49-F238E27FC236}">
                <a16:creationId xmlns:a16="http://schemas.microsoft.com/office/drawing/2014/main" id="{451E1DB3-75BA-EFFD-1010-FDDFCC7EF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C306EC3-B847-3DD3-DF24-F98886A56D4B}"/>
              </a:ext>
            </a:extLst>
          </p:cNvPr>
          <p:cNvSpPr/>
          <p:nvPr/>
        </p:nvSpPr>
        <p:spPr>
          <a:xfrm>
            <a:off x="5135418" y="1352204"/>
            <a:ext cx="304800" cy="66501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6E99C4-3F31-EACC-90DF-301264D732A2}"/>
              </a:ext>
            </a:extLst>
          </p:cNvPr>
          <p:cNvSpPr/>
          <p:nvPr/>
        </p:nvSpPr>
        <p:spPr>
          <a:xfrm>
            <a:off x="5024582" y="2017222"/>
            <a:ext cx="526473" cy="5504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25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ontanha perto do mar&#10;&#10;Descrição gerada automaticamente">
            <a:extLst>
              <a:ext uri="{FF2B5EF4-FFF2-40B4-BE49-F238E27FC236}">
                <a16:creationId xmlns:a16="http://schemas.microsoft.com/office/drawing/2014/main" id="{EAB3674D-62EA-DB9C-E9AF-A47C6F773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B1A0F4B5-87EC-5C24-71FE-2601E763F2DC}"/>
              </a:ext>
            </a:extLst>
          </p:cNvPr>
          <p:cNvSpPr/>
          <p:nvPr/>
        </p:nvSpPr>
        <p:spPr>
          <a:xfrm>
            <a:off x="6862713" y="1970202"/>
            <a:ext cx="273378" cy="35821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ímbolo de &quot;Não Permitido&quot; 4">
            <a:extLst>
              <a:ext uri="{FF2B5EF4-FFF2-40B4-BE49-F238E27FC236}">
                <a16:creationId xmlns:a16="http://schemas.microsoft.com/office/drawing/2014/main" id="{2F2BA2D6-E44C-C7F1-D5D3-62F5E9C1C09C}"/>
              </a:ext>
            </a:extLst>
          </p:cNvPr>
          <p:cNvSpPr/>
          <p:nvPr/>
        </p:nvSpPr>
        <p:spPr>
          <a:xfrm>
            <a:off x="5107709" y="4137891"/>
            <a:ext cx="905164" cy="932873"/>
          </a:xfrm>
          <a:prstGeom prst="noSmoking">
            <a:avLst/>
          </a:prstGeom>
          <a:solidFill>
            <a:schemeClr val="accent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37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83208ED0-8941-404E-6E1B-BDFBD69AD3F6}"/>
              </a:ext>
            </a:extLst>
          </p:cNvPr>
          <p:cNvSpPr/>
          <p:nvPr/>
        </p:nvSpPr>
        <p:spPr>
          <a:xfrm>
            <a:off x="4973989" y="2013418"/>
            <a:ext cx="2607603" cy="2410564"/>
          </a:xfrm>
          <a:prstGeom prst="ellipse">
            <a:avLst/>
          </a:prstGeom>
          <a:solidFill>
            <a:srgbClr val="6BA89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6530BA-C9DD-11CD-E314-97F4D4557D4F}"/>
              </a:ext>
            </a:extLst>
          </p:cNvPr>
          <p:cNvSpPr/>
          <p:nvPr/>
        </p:nvSpPr>
        <p:spPr>
          <a:xfrm>
            <a:off x="339636" y="222773"/>
            <a:ext cx="11512728" cy="6412453"/>
          </a:xfrm>
          <a:prstGeom prst="ellipse">
            <a:avLst/>
          </a:prstGeom>
          <a:solidFill>
            <a:srgbClr val="2C84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AF07E-5A05-7FB9-8B04-4391435D1A99}"/>
              </a:ext>
            </a:extLst>
          </p:cNvPr>
          <p:cNvSpPr txBox="1"/>
          <p:nvPr/>
        </p:nvSpPr>
        <p:spPr>
          <a:xfrm>
            <a:off x="5567694" y="469906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Decision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science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A6645F-330B-BAF6-BFFF-38EBA2D61FF4}"/>
              </a:ext>
            </a:extLst>
          </p:cNvPr>
          <p:cNvSpPr/>
          <p:nvPr/>
        </p:nvSpPr>
        <p:spPr>
          <a:xfrm>
            <a:off x="2555172" y="1262792"/>
            <a:ext cx="7309011" cy="4492274"/>
          </a:xfrm>
          <a:prstGeom prst="ellipse">
            <a:avLst/>
          </a:prstGeom>
          <a:solidFill>
            <a:srgbClr val="1A4F4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891676-1FF9-E894-AA6E-E6E18197A5CD}"/>
              </a:ext>
            </a:extLst>
          </p:cNvPr>
          <p:cNvSpPr txBox="1"/>
          <p:nvPr/>
        </p:nvSpPr>
        <p:spPr>
          <a:xfrm>
            <a:off x="2599035" y="3148361"/>
            <a:ext cx="200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urban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functions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7F09FE-BF6A-A1B2-C19D-A4B0BD2BC1CB}"/>
              </a:ext>
            </a:extLst>
          </p:cNvPr>
          <p:cNvSpPr txBox="1"/>
          <p:nvPr/>
        </p:nvSpPr>
        <p:spPr>
          <a:xfrm>
            <a:off x="3417785" y="2146465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Human-scale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cities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BE524-9FD5-8E8E-3F21-0B9DC3C1B3E1}"/>
              </a:ext>
            </a:extLst>
          </p:cNvPr>
          <p:cNvSpPr txBox="1"/>
          <p:nvPr/>
        </p:nvSpPr>
        <p:spPr>
          <a:xfrm>
            <a:off x="2206656" y="1107714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398C40-739D-891E-9B1D-42C8C2D8F80B}"/>
              </a:ext>
            </a:extLst>
          </p:cNvPr>
          <p:cNvSpPr txBox="1"/>
          <p:nvPr/>
        </p:nvSpPr>
        <p:spPr>
          <a:xfrm>
            <a:off x="3159698" y="4247253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E93C7-EB52-3A78-A698-323015445142}"/>
              </a:ext>
            </a:extLst>
          </p:cNvPr>
          <p:cNvSpPr txBox="1"/>
          <p:nvPr/>
        </p:nvSpPr>
        <p:spPr>
          <a:xfrm>
            <a:off x="7468264" y="3977376"/>
            <a:ext cx="2163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goods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B42CEF-5076-1AF7-9727-1E3BDCE44555}"/>
              </a:ext>
            </a:extLst>
          </p:cNvPr>
          <p:cNvSpPr txBox="1"/>
          <p:nvPr/>
        </p:nvSpPr>
        <p:spPr>
          <a:xfrm>
            <a:off x="5419749" y="4530537"/>
            <a:ext cx="229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Land-use </a:t>
            </a:r>
            <a:r>
              <a:rPr lang="pt-BR" sz="2000" b="1" dirty="0" err="1">
                <a:solidFill>
                  <a:schemeClr val="bg1"/>
                </a:solidFill>
              </a:rPr>
              <a:t>regulation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access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housing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20DB1BB-0242-1ABD-ABEF-E888EB4B311C}"/>
              </a:ext>
            </a:extLst>
          </p:cNvPr>
          <p:cNvSpPr/>
          <p:nvPr/>
        </p:nvSpPr>
        <p:spPr>
          <a:xfrm>
            <a:off x="4785294" y="2379093"/>
            <a:ext cx="3010326" cy="1930090"/>
          </a:xfrm>
          <a:prstGeom prst="ellipse">
            <a:avLst/>
          </a:prstGeom>
          <a:solidFill>
            <a:srgbClr val="1A4F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C4AB892-9654-F31F-DD91-6E7550FB1686}"/>
              </a:ext>
            </a:extLst>
          </p:cNvPr>
          <p:cNvSpPr txBox="1"/>
          <p:nvPr/>
        </p:nvSpPr>
        <p:spPr>
          <a:xfrm>
            <a:off x="708114" y="1848009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Accessibility-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oriented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planning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59BF0E-DF24-96BA-3EF5-17E1E883B041}"/>
              </a:ext>
            </a:extLst>
          </p:cNvPr>
          <p:cNvSpPr txBox="1"/>
          <p:nvPr/>
        </p:nvSpPr>
        <p:spPr>
          <a:xfrm>
            <a:off x="488491" y="3088082"/>
            <a:ext cx="2184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Impact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assessment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Causal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inference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1C99C4-68A7-F793-3419-D7027EB6E831}"/>
              </a:ext>
            </a:extLst>
          </p:cNvPr>
          <p:cNvSpPr txBox="1"/>
          <p:nvPr/>
        </p:nvSpPr>
        <p:spPr>
          <a:xfrm>
            <a:off x="7076810" y="965945"/>
            <a:ext cx="270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Logistics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6B4ECC3-2452-68A8-961D-6BD32B6BA967}"/>
              </a:ext>
            </a:extLst>
          </p:cNvPr>
          <p:cNvSpPr txBox="1"/>
          <p:nvPr/>
        </p:nvSpPr>
        <p:spPr>
          <a:xfrm>
            <a:off x="8858052" y="1590581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Inequality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investigation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5046D5-85EE-37F1-07BF-F0E8FEA611BB}"/>
              </a:ext>
            </a:extLst>
          </p:cNvPr>
          <p:cNvSpPr txBox="1"/>
          <p:nvPr/>
        </p:nvSpPr>
        <p:spPr>
          <a:xfrm>
            <a:off x="4984911" y="2502253"/>
            <a:ext cx="2607603" cy="78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ACCF29C-CDF4-2DF1-A033-A10448BA6A95}"/>
              </a:ext>
            </a:extLst>
          </p:cNvPr>
          <p:cNvSpPr txBox="1"/>
          <p:nvPr/>
        </p:nvSpPr>
        <p:spPr>
          <a:xfrm>
            <a:off x="9863662" y="2829908"/>
            <a:ext cx="198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Spatial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Geocomputation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E9835-6756-3117-0FB8-E0214B57DF22}"/>
              </a:ext>
            </a:extLst>
          </p:cNvPr>
          <p:cNvSpPr txBox="1"/>
          <p:nvPr/>
        </p:nvSpPr>
        <p:spPr>
          <a:xfrm>
            <a:off x="4939263" y="1566324"/>
            <a:ext cx="17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Sustainability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BEBED9-96F4-A893-9DDA-127CEBECD6C6}"/>
              </a:ext>
            </a:extLst>
          </p:cNvPr>
          <p:cNvSpPr txBox="1"/>
          <p:nvPr/>
        </p:nvSpPr>
        <p:spPr>
          <a:xfrm>
            <a:off x="6840587" y="1824629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Safety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security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4650D2-BE46-99AA-4218-253217D39222}"/>
              </a:ext>
            </a:extLst>
          </p:cNvPr>
          <p:cNvSpPr txBox="1"/>
          <p:nvPr/>
        </p:nvSpPr>
        <p:spPr>
          <a:xfrm>
            <a:off x="8136166" y="2954513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Walkability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livability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D0F79D-3EC5-1221-28CF-CBBDBC60B0D4}"/>
              </a:ext>
            </a:extLst>
          </p:cNvPr>
          <p:cNvSpPr txBox="1"/>
          <p:nvPr/>
        </p:nvSpPr>
        <p:spPr>
          <a:xfrm>
            <a:off x="1216679" y="4663335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Measures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of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access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85C895-B8B6-7D72-453B-09F40BFD95B0}"/>
              </a:ext>
            </a:extLst>
          </p:cNvPr>
          <p:cNvSpPr txBox="1"/>
          <p:nvPr/>
        </p:nvSpPr>
        <p:spPr>
          <a:xfrm>
            <a:off x="5567694" y="5767386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Cities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complex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402744-4342-A9D9-A044-75959C4B73A0}"/>
              </a:ext>
            </a:extLst>
          </p:cNvPr>
          <p:cNvSpPr txBox="1"/>
          <p:nvPr/>
        </p:nvSpPr>
        <p:spPr>
          <a:xfrm>
            <a:off x="8027943" y="5491945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Living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Labs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8F9D67-824C-E0B0-3CD5-F12F9729CE93}"/>
              </a:ext>
            </a:extLst>
          </p:cNvPr>
          <p:cNvSpPr txBox="1"/>
          <p:nvPr/>
        </p:nvSpPr>
        <p:spPr>
          <a:xfrm>
            <a:off x="9047298" y="4675437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mobility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6C28A4-0616-8FC8-AE5C-01649CD96EBC}"/>
              </a:ext>
            </a:extLst>
          </p:cNvPr>
          <p:cNvSpPr txBox="1"/>
          <p:nvPr/>
        </p:nvSpPr>
        <p:spPr>
          <a:xfrm>
            <a:off x="4913930" y="2964338"/>
            <a:ext cx="2749563" cy="122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400" b="1" dirty="0">
                <a:solidFill>
                  <a:srgbClr val="F79333"/>
                </a:solidFill>
              </a:rPr>
              <a:t>EQUITY AND </a:t>
            </a:r>
          </a:p>
          <a:p>
            <a:pPr algn="ctr"/>
            <a:r>
              <a:rPr lang="pt-BR" sz="2400" b="1" dirty="0">
                <a:solidFill>
                  <a:srgbClr val="F79333"/>
                </a:solidFill>
              </a:rPr>
              <a:t>QUALITY OF LIFE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306065-4175-EAEC-C416-F208FD484488}"/>
              </a:ext>
            </a:extLst>
          </p:cNvPr>
          <p:cNvSpPr txBox="1"/>
          <p:nvPr/>
        </p:nvSpPr>
        <p:spPr>
          <a:xfrm>
            <a:off x="2917153" y="5651803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morphology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7CF3A-A3FE-8EEF-152D-C5E91D15E305}"/>
              </a:ext>
            </a:extLst>
          </p:cNvPr>
          <p:cNvSpPr txBox="1"/>
          <p:nvPr/>
        </p:nvSpPr>
        <p:spPr>
          <a:xfrm>
            <a:off x="3401435" y="549358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happiness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0CE39C-02C9-1F85-F6E2-1C16B9097B93}"/>
              </a:ext>
            </a:extLst>
          </p:cNvPr>
          <p:cNvCxnSpPr>
            <a:cxnSpLocks/>
          </p:cNvCxnSpPr>
          <p:nvPr/>
        </p:nvCxnSpPr>
        <p:spPr>
          <a:xfrm flipV="1">
            <a:off x="7468264" y="878977"/>
            <a:ext cx="2902146" cy="2280141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C7DE110-2CBD-FCAF-0D82-C56A440AFE22}"/>
              </a:ext>
            </a:extLst>
          </p:cNvPr>
          <p:cNvSpPr txBox="1"/>
          <p:nvPr/>
        </p:nvSpPr>
        <p:spPr>
          <a:xfrm>
            <a:off x="9431050" y="249754"/>
            <a:ext cx="268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Why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(Final </a:t>
            </a:r>
            <a:r>
              <a:rPr lang="pt-BR" sz="1600" b="1" dirty="0" err="1">
                <a:solidFill>
                  <a:srgbClr val="B56B6F"/>
                </a:solidFill>
              </a:rPr>
              <a:t>purpose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F1186FC-A418-BAB5-A72B-B7B682C01E05}"/>
              </a:ext>
            </a:extLst>
          </p:cNvPr>
          <p:cNvCxnSpPr>
            <a:cxnSpLocks/>
          </p:cNvCxnSpPr>
          <p:nvPr/>
        </p:nvCxnSpPr>
        <p:spPr>
          <a:xfrm>
            <a:off x="8426988" y="4955255"/>
            <a:ext cx="1943422" cy="885695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022564-98E8-50C0-F8B0-C08D11AC6672}"/>
              </a:ext>
            </a:extLst>
          </p:cNvPr>
          <p:cNvSpPr txBox="1"/>
          <p:nvPr/>
        </p:nvSpPr>
        <p:spPr>
          <a:xfrm>
            <a:off x="9503014" y="5666778"/>
            <a:ext cx="31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How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Essential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dimensions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DE31661-38A1-F003-17EA-0F7A1E3FAAF7}"/>
              </a:ext>
            </a:extLst>
          </p:cNvPr>
          <p:cNvCxnSpPr>
            <a:cxnSpLocks/>
          </p:cNvCxnSpPr>
          <p:nvPr/>
        </p:nvCxnSpPr>
        <p:spPr>
          <a:xfrm flipH="1">
            <a:off x="1993743" y="5434708"/>
            <a:ext cx="1172022" cy="417150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96EBD11-B0F4-6163-8384-2234677233B2}"/>
              </a:ext>
            </a:extLst>
          </p:cNvPr>
          <p:cNvSpPr txBox="1"/>
          <p:nvPr/>
        </p:nvSpPr>
        <p:spPr>
          <a:xfrm>
            <a:off x="197248" y="5707742"/>
            <a:ext cx="247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What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Theories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and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methods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006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D13771-F302-9100-C822-2BF817202BD1}"/>
              </a:ext>
            </a:extLst>
          </p:cNvPr>
          <p:cNvSpPr txBox="1"/>
          <p:nvPr/>
        </p:nvSpPr>
        <p:spPr>
          <a:xfrm>
            <a:off x="320040" y="342900"/>
            <a:ext cx="11612880" cy="6172200"/>
          </a:xfrm>
          <a:prstGeom prst="rect">
            <a:avLst/>
          </a:prstGeom>
          <a:solidFill>
            <a:srgbClr val="1A4F46"/>
          </a:solidFill>
        </p:spPr>
        <p:txBody>
          <a:bodyPr wrap="square" rtlCol="0">
            <a:no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RESEARCH PROJECTS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5B694F-FAF7-6247-4AC6-CA40BB3726A8}"/>
              </a:ext>
            </a:extLst>
          </p:cNvPr>
          <p:cNvSpPr txBox="1"/>
          <p:nvPr/>
        </p:nvSpPr>
        <p:spPr>
          <a:xfrm>
            <a:off x="104270" y="2880669"/>
            <a:ext cx="11053012" cy="7812505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046253A-2605-5C36-BB68-D66B17E4DCCF}"/>
              </a:ext>
            </a:extLst>
          </p:cNvPr>
          <p:cNvSpPr txBox="1"/>
          <p:nvPr/>
        </p:nvSpPr>
        <p:spPr>
          <a:xfrm>
            <a:off x="978553" y="1643660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estrutura espacial de instalações logísticas e sua relação com atributos urbanos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9C6EA44-0F08-8515-10EF-191DAEC31B43}"/>
              </a:ext>
            </a:extLst>
          </p:cNvPr>
          <p:cNvSpPr txBox="1"/>
          <p:nvPr/>
        </p:nvSpPr>
        <p:spPr>
          <a:xfrm>
            <a:off x="1034715" y="2107964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Acessibilidade como paradigma de planejamento urbano para cidades mais sustentáveis e equitativas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7901C97-9FEF-CE39-955D-7AFD20B12800}"/>
              </a:ext>
            </a:extLst>
          </p:cNvPr>
          <p:cNvSpPr txBox="1"/>
          <p:nvPr/>
        </p:nvSpPr>
        <p:spPr>
          <a:xfrm>
            <a:off x="978555" y="2851369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Ferrovias e desenvolvimento econômico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4B031E5-1C00-5B59-E15D-F18B83B988BC}"/>
              </a:ext>
            </a:extLst>
          </p:cNvPr>
          <p:cNvSpPr txBox="1"/>
          <p:nvPr/>
        </p:nvSpPr>
        <p:spPr>
          <a:xfrm>
            <a:off x="978555" y="3404957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Avaliação de Ferramentas Computacionais para o Ensino de Engenharia de Transportes na Educação Profissional e Tecnológica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0A83287-0C41-EA0E-E03F-85CF0D2B8A83}"/>
              </a:ext>
            </a:extLst>
          </p:cNvPr>
          <p:cNvSpPr txBox="1"/>
          <p:nvPr/>
        </p:nvSpPr>
        <p:spPr>
          <a:xfrm>
            <a:off x="978557" y="4087229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urbana de mercadorias em cidades históricas brasileiras: proposição de políticas públicas para manutenção do acervo arquitetônico e eficiência da atividade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3C1E08D-DA14-1DBA-0993-E8D0C1B8AD85}"/>
              </a:ext>
            </a:extLst>
          </p:cNvPr>
          <p:cNvSpPr txBox="1"/>
          <p:nvPr/>
        </p:nvSpPr>
        <p:spPr>
          <a:xfrm>
            <a:off x="978556" y="4884958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Espacial aplicada à Logística Urbana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C34DC7-2E03-1D05-7EC5-2062DDC1D65A}"/>
              </a:ext>
            </a:extLst>
          </p:cNvPr>
          <p:cNvSpPr txBox="1"/>
          <p:nvPr/>
        </p:nvSpPr>
        <p:spPr>
          <a:xfrm>
            <a:off x="978555" y="5424504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 bicicleta como uma opção para o deslocamento entre os campi do CEFET-MG, em Belo Horizonte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C48E20E-E175-CCBE-B69D-ED6A9EEA0B68}"/>
              </a:ext>
            </a:extLst>
          </p:cNvPr>
          <p:cNvSpPr txBox="1"/>
          <p:nvPr/>
        </p:nvSpPr>
        <p:spPr>
          <a:xfrm>
            <a:off x="978553" y="1195186"/>
            <a:ext cx="10122569" cy="48828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Modelo Neuro-</a:t>
            </a:r>
            <a:r>
              <a:rPr lang="pt-BR" b="0" i="0" dirty="0" err="1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Fuzzy</a:t>
            </a:r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 para Escolha Modal no Transporte de Cargas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E11A8C1-DBC8-11D0-D0B3-CAD2DD24B46F}"/>
              </a:ext>
            </a:extLst>
          </p:cNvPr>
          <p:cNvSpPr txBox="1"/>
          <p:nvPr/>
        </p:nvSpPr>
        <p:spPr>
          <a:xfrm>
            <a:off x="978552" y="756325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Avaliação de Ferramentas Computacionais para o Ensino de Engenharia de Transportes na Educação Profissional e Tecnológica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DB0177C-9D0A-DB8E-67FE-5CC85ACCCFED}"/>
              </a:ext>
            </a:extLst>
          </p:cNvPr>
          <p:cNvSpPr txBox="1"/>
          <p:nvPr/>
        </p:nvSpPr>
        <p:spPr>
          <a:xfrm>
            <a:off x="978552" y="5807317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Espacial da População na Região Metropolitana de Belo Horizonte e Caracterização de suas Condições de Acessibilidade. Órgão de Fomento: CNPq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40FE339-B232-EEE1-BA83-539B20796A25}"/>
              </a:ext>
            </a:extLst>
          </p:cNvPr>
          <p:cNvSpPr txBox="1"/>
          <p:nvPr/>
        </p:nvSpPr>
        <p:spPr>
          <a:xfrm>
            <a:off x="1034714" y="6709090"/>
            <a:ext cx="10122569" cy="66309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Mobilidade Residencial e Sistema de Transporte na Região Metropolitana de Belo Horizonte. Órgão de fomento: FAPEMIG.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E9AA425-D138-6517-4560-BABF087504D6}"/>
              </a:ext>
            </a:extLst>
          </p:cNvPr>
          <p:cNvSpPr txBox="1"/>
          <p:nvPr/>
        </p:nvSpPr>
        <p:spPr>
          <a:xfrm>
            <a:off x="1034713" y="7544944"/>
            <a:ext cx="10122569" cy="88423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Técnicas de Avaliação e Previsão de Demanda de Transporte dentro do programa RECOPE/FINEP. Participação não remunerada.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8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9B646-5C9F-D997-41E5-698B8E4C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7D6121-D9F8-1057-D289-155F509DD2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estrutura espacial de instalações logísticas e sua relação com atributos urbanos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Agricultura urbana como solução de logística urbana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Modelos de Geração de Viagens de Carga para Cidades Brasileiras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Espacial aplicada à Logística Urbana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5E8A23-DAF8-8F82-D538-53A9B38784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Distribuição urbana de mercadorias em cidades históricas brasileiras: proposição de políticas públicas para manutenção do acervo arquitetônico e eficiência da atividade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comportamental dos agentes em logística urbana: Estudo comparativo para definição de políticas públicas para o transporte urbano de carga</a:t>
            </a:r>
          </a:p>
          <a:p>
            <a:pPr algn="l" fontAlgn="base"/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do espraiamento logístico no contexto brasileiro</a:t>
            </a:r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b="0" i="0" dirty="0">
              <a:solidFill>
                <a:srgbClr val="326C99"/>
              </a:solidFill>
              <a:effectLst/>
              <a:latin typeface="Tahoma" panose="020B0604030504040204" pitchFamily="34" charset="0"/>
            </a:endParaRP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Determinação de soluções de Logística Urbana para a distribuição e retorno de vasilhame da cadeia produtiva de cervejas artesanais na Região Metropolitana de Belo Horizonte</a:t>
            </a: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Análise da integração da logística urbana no sistema do transporte regional</a:t>
            </a:r>
          </a:p>
          <a:p>
            <a: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  <a:t>Panorama do mercado de movimentação de cargas no Aeroporto Internacional Tancredo Neves</a:t>
            </a:r>
          </a:p>
          <a:p>
            <a:br>
              <a:rPr lang="pt-BR" b="0" i="0" dirty="0">
                <a:solidFill>
                  <a:srgbClr val="326C99"/>
                </a:solidFill>
                <a:effectLst/>
                <a:latin typeface="Tahoma" panose="020B060403050404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7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87DBA03-53D4-CC08-18D5-DD03F279DD22}"/>
              </a:ext>
            </a:extLst>
          </p:cNvPr>
          <p:cNvSpPr txBox="1"/>
          <p:nvPr/>
        </p:nvSpPr>
        <p:spPr>
          <a:xfrm>
            <a:off x="444137" y="400594"/>
            <a:ext cx="11364686" cy="6056812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Research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proposal</a:t>
            </a:r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05C8704-C24D-B8CE-4594-602C8B80DC47}"/>
              </a:ext>
            </a:extLst>
          </p:cNvPr>
          <p:cNvSpPr txBox="1"/>
          <p:nvPr/>
        </p:nvSpPr>
        <p:spPr>
          <a:xfrm>
            <a:off x="596537" y="748145"/>
            <a:ext cx="11013572" cy="55695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Reduce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distances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26FFD3-2A3B-EB74-0F15-F794D27D0C64}"/>
              </a:ext>
            </a:extLst>
          </p:cNvPr>
          <p:cNvSpPr txBox="1"/>
          <p:nvPr/>
        </p:nvSpPr>
        <p:spPr>
          <a:xfrm>
            <a:off x="695894" y="1288869"/>
            <a:ext cx="11013572" cy="48209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Reduce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distances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4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83208ED0-8941-404E-6E1B-BDFBD69AD3F6}"/>
              </a:ext>
            </a:extLst>
          </p:cNvPr>
          <p:cNvSpPr/>
          <p:nvPr/>
        </p:nvSpPr>
        <p:spPr>
          <a:xfrm>
            <a:off x="4973989" y="2013418"/>
            <a:ext cx="2607603" cy="2410564"/>
          </a:xfrm>
          <a:prstGeom prst="ellipse">
            <a:avLst/>
          </a:prstGeom>
          <a:solidFill>
            <a:srgbClr val="6BA89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036530BA-C9DD-11CD-E314-97F4D4557D4F}"/>
              </a:ext>
            </a:extLst>
          </p:cNvPr>
          <p:cNvSpPr/>
          <p:nvPr/>
        </p:nvSpPr>
        <p:spPr>
          <a:xfrm>
            <a:off x="339636" y="222773"/>
            <a:ext cx="11512728" cy="6412453"/>
          </a:xfrm>
          <a:prstGeom prst="ellipse">
            <a:avLst/>
          </a:prstGeom>
          <a:solidFill>
            <a:srgbClr val="2C847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FAF07E-5A05-7FB9-8B04-4391435D1A99}"/>
              </a:ext>
            </a:extLst>
          </p:cNvPr>
          <p:cNvSpPr txBox="1"/>
          <p:nvPr/>
        </p:nvSpPr>
        <p:spPr>
          <a:xfrm>
            <a:off x="5567694" y="469906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Decision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science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A6645F-330B-BAF6-BFFF-38EBA2D61FF4}"/>
              </a:ext>
            </a:extLst>
          </p:cNvPr>
          <p:cNvSpPr/>
          <p:nvPr/>
        </p:nvSpPr>
        <p:spPr>
          <a:xfrm>
            <a:off x="2555172" y="1262792"/>
            <a:ext cx="7309011" cy="4492274"/>
          </a:xfrm>
          <a:prstGeom prst="ellipse">
            <a:avLst/>
          </a:prstGeom>
          <a:solidFill>
            <a:srgbClr val="1A4F4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891676-1FF9-E894-AA6E-E6E18197A5CD}"/>
              </a:ext>
            </a:extLst>
          </p:cNvPr>
          <p:cNvSpPr txBox="1"/>
          <p:nvPr/>
        </p:nvSpPr>
        <p:spPr>
          <a:xfrm>
            <a:off x="2599035" y="3148361"/>
            <a:ext cx="2006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urban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functions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7F09FE-BF6A-A1B2-C19D-A4B0BD2BC1CB}"/>
              </a:ext>
            </a:extLst>
          </p:cNvPr>
          <p:cNvSpPr txBox="1"/>
          <p:nvPr/>
        </p:nvSpPr>
        <p:spPr>
          <a:xfrm>
            <a:off x="3417785" y="2146465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Human-scale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cities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BE524-9FD5-8E8E-3F21-0B9DC3C1B3E1}"/>
              </a:ext>
            </a:extLst>
          </p:cNvPr>
          <p:cNvSpPr txBox="1"/>
          <p:nvPr/>
        </p:nvSpPr>
        <p:spPr>
          <a:xfrm>
            <a:off x="2206656" y="1107714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Data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0398C40-739D-891E-9B1D-42C8C2D8F80B}"/>
              </a:ext>
            </a:extLst>
          </p:cNvPr>
          <p:cNvSpPr txBox="1"/>
          <p:nvPr/>
        </p:nvSpPr>
        <p:spPr>
          <a:xfrm>
            <a:off x="3159698" y="4247253"/>
            <a:ext cx="2290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food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DE93C7-EB52-3A78-A698-323015445142}"/>
              </a:ext>
            </a:extLst>
          </p:cNvPr>
          <p:cNvSpPr txBox="1"/>
          <p:nvPr/>
        </p:nvSpPr>
        <p:spPr>
          <a:xfrm>
            <a:off x="7468264" y="3977376"/>
            <a:ext cx="2163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Access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goods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B42CEF-5076-1AF7-9727-1E3BDCE44555}"/>
              </a:ext>
            </a:extLst>
          </p:cNvPr>
          <p:cNvSpPr txBox="1"/>
          <p:nvPr/>
        </p:nvSpPr>
        <p:spPr>
          <a:xfrm>
            <a:off x="5419749" y="4530537"/>
            <a:ext cx="2290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Land-use </a:t>
            </a:r>
            <a:r>
              <a:rPr lang="pt-BR" sz="2000" b="1" dirty="0" err="1">
                <a:solidFill>
                  <a:schemeClr val="bg1"/>
                </a:solidFill>
              </a:rPr>
              <a:t>regulation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access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to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housing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20DB1BB-0242-1ABD-ABEF-E888EB4B311C}"/>
              </a:ext>
            </a:extLst>
          </p:cNvPr>
          <p:cNvSpPr/>
          <p:nvPr/>
        </p:nvSpPr>
        <p:spPr>
          <a:xfrm>
            <a:off x="4785294" y="2379093"/>
            <a:ext cx="3010326" cy="1930090"/>
          </a:xfrm>
          <a:prstGeom prst="ellipse">
            <a:avLst/>
          </a:prstGeom>
          <a:solidFill>
            <a:srgbClr val="1A4F4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C4AB892-9654-F31F-DD91-6E7550FB1686}"/>
              </a:ext>
            </a:extLst>
          </p:cNvPr>
          <p:cNvSpPr txBox="1"/>
          <p:nvPr/>
        </p:nvSpPr>
        <p:spPr>
          <a:xfrm>
            <a:off x="708114" y="1848009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Accessibility-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oriented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planning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59BF0E-DF24-96BA-3EF5-17E1E883B041}"/>
              </a:ext>
            </a:extLst>
          </p:cNvPr>
          <p:cNvSpPr txBox="1"/>
          <p:nvPr/>
        </p:nvSpPr>
        <p:spPr>
          <a:xfrm>
            <a:off x="488491" y="3088082"/>
            <a:ext cx="2184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Impact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assessment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Causal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inference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1C99C4-68A7-F793-3419-D7027EB6E831}"/>
              </a:ext>
            </a:extLst>
          </p:cNvPr>
          <p:cNvSpPr txBox="1"/>
          <p:nvPr/>
        </p:nvSpPr>
        <p:spPr>
          <a:xfrm>
            <a:off x="7076810" y="965945"/>
            <a:ext cx="270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Logistics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6B4ECC3-2452-68A8-961D-6BD32B6BA967}"/>
              </a:ext>
            </a:extLst>
          </p:cNvPr>
          <p:cNvSpPr txBox="1"/>
          <p:nvPr/>
        </p:nvSpPr>
        <p:spPr>
          <a:xfrm>
            <a:off x="8858052" y="1590581"/>
            <a:ext cx="2290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Inequality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investigation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85046D5-85EE-37F1-07BF-F0E8FEA611BB}"/>
              </a:ext>
            </a:extLst>
          </p:cNvPr>
          <p:cNvSpPr txBox="1"/>
          <p:nvPr/>
        </p:nvSpPr>
        <p:spPr>
          <a:xfrm>
            <a:off x="4984911" y="2502253"/>
            <a:ext cx="2607603" cy="78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4800" b="1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ACCF29C-CDF4-2DF1-A033-A10448BA6A95}"/>
              </a:ext>
            </a:extLst>
          </p:cNvPr>
          <p:cNvSpPr txBox="1"/>
          <p:nvPr/>
        </p:nvSpPr>
        <p:spPr>
          <a:xfrm>
            <a:off x="9863662" y="2829908"/>
            <a:ext cx="19887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Spatial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analysis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and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Geocomputation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43E9835-6756-3117-0FB8-E0214B57DF22}"/>
              </a:ext>
            </a:extLst>
          </p:cNvPr>
          <p:cNvSpPr txBox="1"/>
          <p:nvPr/>
        </p:nvSpPr>
        <p:spPr>
          <a:xfrm>
            <a:off x="4939263" y="1566324"/>
            <a:ext cx="1742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Sustainability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1BEBED9-96F4-A893-9DDA-127CEBECD6C6}"/>
              </a:ext>
            </a:extLst>
          </p:cNvPr>
          <p:cNvSpPr txBox="1"/>
          <p:nvPr/>
        </p:nvSpPr>
        <p:spPr>
          <a:xfrm>
            <a:off x="6840587" y="1824629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Safety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security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D4650D2-BE46-99AA-4218-253217D39222}"/>
              </a:ext>
            </a:extLst>
          </p:cNvPr>
          <p:cNvSpPr txBox="1"/>
          <p:nvPr/>
        </p:nvSpPr>
        <p:spPr>
          <a:xfrm>
            <a:off x="8136166" y="2954513"/>
            <a:ext cx="1602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bg1"/>
                </a:solidFill>
              </a:rPr>
              <a:t>Walkability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and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 err="1">
                <a:solidFill>
                  <a:schemeClr val="bg1"/>
                </a:solidFill>
              </a:rPr>
              <a:t>livability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7D0F79D-3EC5-1221-28CF-CBBDBC60B0D4}"/>
              </a:ext>
            </a:extLst>
          </p:cNvPr>
          <p:cNvSpPr txBox="1"/>
          <p:nvPr/>
        </p:nvSpPr>
        <p:spPr>
          <a:xfrm>
            <a:off x="1216679" y="4663335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Measures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of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access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685C895-B8B6-7D72-453B-09F40BFD95B0}"/>
              </a:ext>
            </a:extLst>
          </p:cNvPr>
          <p:cNvSpPr txBox="1"/>
          <p:nvPr/>
        </p:nvSpPr>
        <p:spPr>
          <a:xfrm>
            <a:off x="5567694" y="5767386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Cities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as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complex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8B402744-4342-A9D9-A044-75959C4B73A0}"/>
              </a:ext>
            </a:extLst>
          </p:cNvPr>
          <p:cNvSpPr txBox="1"/>
          <p:nvPr/>
        </p:nvSpPr>
        <p:spPr>
          <a:xfrm>
            <a:off x="8027943" y="5491945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Living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Labs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8F9D67-824C-E0B0-3CD5-F12F9729CE93}"/>
              </a:ext>
            </a:extLst>
          </p:cNvPr>
          <p:cNvSpPr txBox="1"/>
          <p:nvPr/>
        </p:nvSpPr>
        <p:spPr>
          <a:xfrm>
            <a:off x="9047298" y="4675437"/>
            <a:ext cx="2184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mobility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systems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86C28A4-0616-8FC8-AE5C-01649CD96EBC}"/>
              </a:ext>
            </a:extLst>
          </p:cNvPr>
          <p:cNvSpPr txBox="1"/>
          <p:nvPr/>
        </p:nvSpPr>
        <p:spPr>
          <a:xfrm>
            <a:off x="4913930" y="2964338"/>
            <a:ext cx="2749563" cy="122094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pt-BR" sz="2400" b="1" dirty="0">
                <a:solidFill>
                  <a:srgbClr val="F79333"/>
                </a:solidFill>
              </a:rPr>
              <a:t>EQUITY AND </a:t>
            </a:r>
          </a:p>
          <a:p>
            <a:pPr algn="ctr"/>
            <a:r>
              <a:rPr lang="pt-BR" sz="2400" b="1" dirty="0">
                <a:solidFill>
                  <a:srgbClr val="F79333"/>
                </a:solidFill>
              </a:rPr>
              <a:t>QUALITY OF LIFE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3306065-4175-EAEC-C416-F208FD484488}"/>
              </a:ext>
            </a:extLst>
          </p:cNvPr>
          <p:cNvSpPr txBox="1"/>
          <p:nvPr/>
        </p:nvSpPr>
        <p:spPr>
          <a:xfrm>
            <a:off x="2917153" y="5651803"/>
            <a:ext cx="218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morphology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607CF3A-A3FE-8EEF-152D-C5E91D15E305}"/>
              </a:ext>
            </a:extLst>
          </p:cNvPr>
          <p:cNvSpPr txBox="1"/>
          <p:nvPr/>
        </p:nvSpPr>
        <p:spPr>
          <a:xfrm>
            <a:off x="3401435" y="549358"/>
            <a:ext cx="2563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Urban</a:t>
            </a:r>
            <a:r>
              <a:rPr lang="pt-BR" sz="20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2000" b="1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happiness</a:t>
            </a:r>
            <a:endParaRPr lang="pt-BR" sz="20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50CE39C-02C9-1F85-F6E2-1C16B9097B93}"/>
              </a:ext>
            </a:extLst>
          </p:cNvPr>
          <p:cNvCxnSpPr>
            <a:cxnSpLocks/>
          </p:cNvCxnSpPr>
          <p:nvPr/>
        </p:nvCxnSpPr>
        <p:spPr>
          <a:xfrm flipV="1">
            <a:off x="7468264" y="878977"/>
            <a:ext cx="2902146" cy="2280141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C7DE110-2CBD-FCAF-0D82-C56A440AFE22}"/>
              </a:ext>
            </a:extLst>
          </p:cNvPr>
          <p:cNvSpPr txBox="1"/>
          <p:nvPr/>
        </p:nvSpPr>
        <p:spPr>
          <a:xfrm>
            <a:off x="9431050" y="249754"/>
            <a:ext cx="2681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Why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(Final </a:t>
            </a:r>
            <a:r>
              <a:rPr lang="pt-BR" sz="1600" b="1" dirty="0" err="1">
                <a:solidFill>
                  <a:srgbClr val="B56B6F"/>
                </a:solidFill>
              </a:rPr>
              <a:t>purpose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F1186FC-A418-BAB5-A72B-B7B682C01E05}"/>
              </a:ext>
            </a:extLst>
          </p:cNvPr>
          <p:cNvCxnSpPr>
            <a:cxnSpLocks/>
          </p:cNvCxnSpPr>
          <p:nvPr/>
        </p:nvCxnSpPr>
        <p:spPr>
          <a:xfrm>
            <a:off x="8426988" y="4955255"/>
            <a:ext cx="1943422" cy="885695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F022564-98E8-50C0-F8B0-C08D11AC6672}"/>
              </a:ext>
            </a:extLst>
          </p:cNvPr>
          <p:cNvSpPr txBox="1"/>
          <p:nvPr/>
        </p:nvSpPr>
        <p:spPr>
          <a:xfrm>
            <a:off x="9503014" y="5666778"/>
            <a:ext cx="3132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How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Essential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dimensions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4DE31661-38A1-F003-17EA-0F7A1E3FAAF7}"/>
              </a:ext>
            </a:extLst>
          </p:cNvPr>
          <p:cNvCxnSpPr>
            <a:cxnSpLocks/>
          </p:cNvCxnSpPr>
          <p:nvPr/>
        </p:nvCxnSpPr>
        <p:spPr>
          <a:xfrm flipH="1">
            <a:off x="1993743" y="5434708"/>
            <a:ext cx="1172022" cy="417150"/>
          </a:xfrm>
          <a:prstGeom prst="straightConnector1">
            <a:avLst/>
          </a:prstGeom>
          <a:ln w="15875">
            <a:solidFill>
              <a:srgbClr val="B56B6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96EBD11-B0F4-6163-8384-2234677233B2}"/>
              </a:ext>
            </a:extLst>
          </p:cNvPr>
          <p:cNvSpPr txBox="1"/>
          <p:nvPr/>
        </p:nvSpPr>
        <p:spPr>
          <a:xfrm>
            <a:off x="197248" y="5707742"/>
            <a:ext cx="247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err="1">
                <a:solidFill>
                  <a:srgbClr val="B56B6F"/>
                </a:solidFill>
              </a:rPr>
              <a:t>What</a:t>
            </a:r>
            <a:r>
              <a:rPr lang="pt-BR" sz="1600" b="1" dirty="0">
                <a:solidFill>
                  <a:srgbClr val="B56B6F"/>
                </a:solidFill>
              </a:rPr>
              <a:t>?</a:t>
            </a:r>
          </a:p>
          <a:p>
            <a:pPr algn="ctr"/>
            <a:r>
              <a:rPr lang="pt-BR" sz="1600" b="1" dirty="0">
                <a:solidFill>
                  <a:srgbClr val="B56B6F"/>
                </a:solidFill>
              </a:rPr>
              <a:t>(</a:t>
            </a:r>
            <a:r>
              <a:rPr lang="pt-BR" sz="1600" b="1" dirty="0" err="1">
                <a:solidFill>
                  <a:srgbClr val="B56B6F"/>
                </a:solidFill>
              </a:rPr>
              <a:t>Theories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and</a:t>
            </a:r>
            <a:r>
              <a:rPr lang="pt-BR" sz="1600" b="1" dirty="0">
                <a:solidFill>
                  <a:srgbClr val="B56B6F"/>
                </a:solidFill>
              </a:rPr>
              <a:t> </a:t>
            </a:r>
            <a:r>
              <a:rPr lang="pt-BR" sz="1600" b="1" dirty="0" err="1">
                <a:solidFill>
                  <a:srgbClr val="B56B6F"/>
                </a:solidFill>
              </a:rPr>
              <a:t>methods</a:t>
            </a:r>
            <a:r>
              <a:rPr lang="pt-BR" sz="1600" b="1" dirty="0">
                <a:solidFill>
                  <a:srgbClr val="B56B6F"/>
                </a:solidFill>
              </a:rPr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FAEBE2-92BA-0621-BEA4-809D58894E04}"/>
              </a:ext>
            </a:extLst>
          </p:cNvPr>
          <p:cNvSpPr txBox="1"/>
          <p:nvPr/>
        </p:nvSpPr>
        <p:spPr>
          <a:xfrm>
            <a:off x="71914" y="2484710"/>
            <a:ext cx="12048171" cy="1569660"/>
          </a:xfrm>
          <a:prstGeom prst="rect">
            <a:avLst/>
          </a:prstGeom>
          <a:solidFill>
            <a:srgbClr val="4C3A78">
              <a:alpha val="9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FFF00"/>
                </a:solidFill>
              </a:rPr>
              <a:t>TRANSPORTATION TECHNOLOGY </a:t>
            </a:r>
          </a:p>
          <a:p>
            <a:pPr algn="ctr"/>
            <a:r>
              <a:rPr lang="pt-BR" sz="4800" dirty="0">
                <a:solidFill>
                  <a:srgbClr val="FFFF00"/>
                </a:solidFill>
              </a:rPr>
              <a:t>AND MOBILITY SYSTEMS</a:t>
            </a:r>
          </a:p>
        </p:txBody>
      </p:sp>
    </p:spTree>
    <p:extLst>
      <p:ext uri="{BB962C8B-B14F-4D97-AF65-F5344CB8AC3E}">
        <p14:creationId xmlns:p14="http://schemas.microsoft.com/office/powerpoint/2010/main" val="2063119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ixaDeTexto 24">
            <a:extLst>
              <a:ext uri="{FF2B5EF4-FFF2-40B4-BE49-F238E27FC236}">
                <a16:creationId xmlns:a16="http://schemas.microsoft.com/office/drawing/2014/main" id="{7EA2D39D-E775-F554-1A88-F9C058019C55}"/>
              </a:ext>
            </a:extLst>
          </p:cNvPr>
          <p:cNvSpPr txBox="1"/>
          <p:nvPr/>
        </p:nvSpPr>
        <p:spPr>
          <a:xfrm>
            <a:off x="10435864" y="2735885"/>
            <a:ext cx="1046440" cy="32327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Transport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and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Logistics</a:t>
            </a:r>
            <a:r>
              <a:rPr lang="pt-BR" sz="2800" b="1" dirty="0">
                <a:solidFill>
                  <a:srgbClr val="B56B6F"/>
                </a:solidFill>
                <a:latin typeface="Nunito" pitchFamily="2" charset="0"/>
              </a:rPr>
              <a:t> </a:t>
            </a:r>
            <a:r>
              <a:rPr lang="pt-BR" sz="2800" b="1" dirty="0" err="1">
                <a:solidFill>
                  <a:srgbClr val="B56B6F"/>
                </a:solidFill>
                <a:latin typeface="Nunito" pitchFamily="2" charset="0"/>
              </a:rPr>
              <a:t>courses</a:t>
            </a:r>
            <a:endParaRPr lang="pt-BR" sz="2800" b="1" dirty="0">
              <a:solidFill>
                <a:srgbClr val="B56B6F"/>
              </a:solidFill>
              <a:latin typeface="Nunito" pitchFamily="2" charset="0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B7FEA5F0-9528-F14F-746A-7E5D5C262102}"/>
              </a:ext>
            </a:extLst>
          </p:cNvPr>
          <p:cNvCxnSpPr>
            <a:cxnSpLocks/>
          </p:cNvCxnSpPr>
          <p:nvPr/>
        </p:nvCxnSpPr>
        <p:spPr>
          <a:xfrm>
            <a:off x="10200564" y="3191789"/>
            <a:ext cx="0" cy="2525520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58DFDC1B-F2EF-6FD6-8F5A-4DCE1131CA84}"/>
              </a:ext>
            </a:extLst>
          </p:cNvPr>
          <p:cNvCxnSpPr>
            <a:cxnSpLocks/>
          </p:cNvCxnSpPr>
          <p:nvPr/>
        </p:nvCxnSpPr>
        <p:spPr>
          <a:xfrm flipH="1">
            <a:off x="9490868" y="5717309"/>
            <a:ext cx="709696" cy="138546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CBDD6B6-CA50-542A-E5AF-7ABF02C4ADD4}"/>
              </a:ext>
            </a:extLst>
          </p:cNvPr>
          <p:cNvCxnSpPr>
            <a:cxnSpLocks/>
          </p:cNvCxnSpPr>
          <p:nvPr/>
        </p:nvCxnSpPr>
        <p:spPr>
          <a:xfrm flipH="1" flipV="1">
            <a:off x="9421091" y="3053243"/>
            <a:ext cx="781461" cy="138546"/>
          </a:xfrm>
          <a:prstGeom prst="line">
            <a:avLst/>
          </a:prstGeom>
          <a:ln w="31750">
            <a:solidFill>
              <a:srgbClr val="B56B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2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194767" y="33389"/>
            <a:ext cx="3923342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639230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194766" y="408698"/>
            <a:ext cx="1506050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639230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1949333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2921D95-98D5-C2A3-2CF7-6FC27090F71B}"/>
              </a:ext>
            </a:extLst>
          </p:cNvPr>
          <p:cNvSpPr txBox="1"/>
          <p:nvPr/>
        </p:nvSpPr>
        <p:spPr>
          <a:xfrm>
            <a:off x="444137" y="400594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is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959D939-A06A-0997-534E-AE361C1BEDAF}"/>
              </a:ext>
            </a:extLst>
          </p:cNvPr>
          <p:cNvSpPr txBox="1"/>
          <p:nvPr/>
        </p:nvSpPr>
        <p:spPr>
          <a:xfrm>
            <a:off x="5311700" y="400593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What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could</a:t>
            </a:r>
            <a:r>
              <a:rPr lang="pt-BR" dirty="0">
                <a:solidFill>
                  <a:schemeClr val="bg1"/>
                </a:solidFill>
              </a:rPr>
              <a:t> it </a:t>
            </a:r>
            <a:r>
              <a:rPr lang="pt-BR" dirty="0" err="1">
                <a:solidFill>
                  <a:schemeClr val="bg1"/>
                </a:solidFill>
              </a:rPr>
              <a:t>be</a:t>
            </a:r>
            <a:r>
              <a:rPr lang="pt-BR" dirty="0">
                <a:solidFill>
                  <a:schemeClr val="bg1"/>
                </a:solidFill>
              </a:rPr>
              <a:t>?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C4B564-8C1D-4C13-18AF-3205E2774D67}"/>
              </a:ext>
            </a:extLst>
          </p:cNvPr>
          <p:cNvSpPr txBox="1"/>
          <p:nvPr/>
        </p:nvSpPr>
        <p:spPr>
          <a:xfrm>
            <a:off x="2970283" y="1772194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Causal </a:t>
            </a:r>
            <a:r>
              <a:rPr lang="pt-BR" dirty="0" err="1">
                <a:solidFill>
                  <a:schemeClr val="bg1"/>
                </a:solidFill>
              </a:rPr>
              <a:t>inference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57AEF1-A235-FD6A-FB11-D6EEFBBAAA63}"/>
              </a:ext>
            </a:extLst>
          </p:cNvPr>
          <p:cNvSpPr txBox="1"/>
          <p:nvPr/>
        </p:nvSpPr>
        <p:spPr>
          <a:xfrm>
            <a:off x="2970282" y="2903649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From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characterization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diagnosis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A170F12-6C69-9D2E-C4EF-BDD20EDA6E96}"/>
              </a:ext>
            </a:extLst>
          </p:cNvPr>
          <p:cNvSpPr txBox="1"/>
          <p:nvPr/>
        </p:nvSpPr>
        <p:spPr>
          <a:xfrm>
            <a:off x="7071228" y="1982321"/>
            <a:ext cx="2650045" cy="1261358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speech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</a:t>
            </a:r>
            <a:r>
              <a:rPr lang="pt-BR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pt-BR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symbols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mediate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learning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in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different</a:t>
            </a:r>
            <a:r>
              <a:rPr lang="pt-BR" dirty="0">
                <a:solidFill>
                  <a:srgbClr val="333333"/>
                </a:solidFill>
                <a:latin typeface="Open Sans" panose="020B0606030504020204" pitchFamily="34" charset="0"/>
              </a:rPr>
              <a:t> social </a:t>
            </a:r>
            <a:r>
              <a:rPr lang="pt-BR" dirty="0" err="1">
                <a:solidFill>
                  <a:srgbClr val="333333"/>
                </a:solidFill>
                <a:latin typeface="Open Sans" panose="020B0606030504020204" pitchFamily="34" charset="0"/>
              </a:rPr>
              <a:t>contexts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70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C011D7C-8212-125A-2F7F-C079C354CF37}"/>
              </a:ext>
            </a:extLst>
          </p:cNvPr>
          <p:cNvSpPr txBox="1"/>
          <p:nvPr/>
        </p:nvSpPr>
        <p:spPr>
          <a:xfrm>
            <a:off x="347155" y="3088969"/>
            <a:ext cx="2650045" cy="68006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Transportation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technology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mobility</a:t>
            </a:r>
            <a:r>
              <a:rPr lang="pt-BR" dirty="0">
                <a:solidFill>
                  <a:schemeClr val="bg1"/>
                </a:solidFill>
              </a:rPr>
              <a:t> systems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BDEBD7-BD1C-CDA3-1FFB-AC2CED32EC8C}"/>
              </a:ext>
            </a:extLst>
          </p:cNvPr>
          <p:cNvSpPr txBox="1"/>
          <p:nvPr/>
        </p:nvSpPr>
        <p:spPr>
          <a:xfrm>
            <a:off x="7421821" y="1730655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Operational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efficiency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C2ED8D2-2821-952F-68B1-E4B411B37031}"/>
              </a:ext>
            </a:extLst>
          </p:cNvPr>
          <p:cNvSpPr txBox="1"/>
          <p:nvPr/>
        </p:nvSpPr>
        <p:spPr>
          <a:xfrm>
            <a:off x="3278911" y="2897909"/>
            <a:ext cx="858982" cy="412206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People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B677E5-02FB-46BB-8286-91896C1E808F}"/>
              </a:ext>
            </a:extLst>
          </p:cNvPr>
          <p:cNvSpPr txBox="1"/>
          <p:nvPr/>
        </p:nvSpPr>
        <p:spPr>
          <a:xfrm>
            <a:off x="7421820" y="3146660"/>
            <a:ext cx="2710865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Cost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8FA21E1-A5EF-1382-47FC-468897222B41}"/>
              </a:ext>
            </a:extLst>
          </p:cNvPr>
          <p:cNvSpPr txBox="1"/>
          <p:nvPr/>
        </p:nvSpPr>
        <p:spPr>
          <a:xfrm>
            <a:off x="3278911" y="3562927"/>
            <a:ext cx="858982" cy="412206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Freight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A0F3B7-CFCB-209C-3D71-C6B945EAA756}"/>
              </a:ext>
            </a:extLst>
          </p:cNvPr>
          <p:cNvSpPr txBox="1"/>
          <p:nvPr/>
        </p:nvSpPr>
        <p:spPr>
          <a:xfrm>
            <a:off x="7421821" y="2202657"/>
            <a:ext cx="2710864" cy="419730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Spatial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coverture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2B5372-F35E-05DD-C3E2-61251629BE4E}"/>
              </a:ext>
            </a:extLst>
          </p:cNvPr>
          <p:cNvSpPr txBox="1"/>
          <p:nvPr/>
        </p:nvSpPr>
        <p:spPr>
          <a:xfrm>
            <a:off x="7421821" y="2674658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Systems’ </a:t>
            </a:r>
            <a:r>
              <a:rPr lang="pt-BR" dirty="0" err="1">
                <a:solidFill>
                  <a:schemeClr val="bg1"/>
                </a:solidFill>
              </a:rPr>
              <a:t>optimization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77FA5C-FF11-40FC-238B-A62F5585A2D3}"/>
              </a:ext>
            </a:extLst>
          </p:cNvPr>
          <p:cNvSpPr txBox="1"/>
          <p:nvPr/>
        </p:nvSpPr>
        <p:spPr>
          <a:xfrm>
            <a:off x="7421820" y="1258653"/>
            <a:ext cx="2710864" cy="41973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Speed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AD6F32-C201-F2CA-A598-A928F4F4AEF4}"/>
              </a:ext>
            </a:extLst>
          </p:cNvPr>
          <p:cNvSpPr txBox="1"/>
          <p:nvPr/>
        </p:nvSpPr>
        <p:spPr>
          <a:xfrm>
            <a:off x="7421818" y="3615198"/>
            <a:ext cx="2710866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Investiment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4E7B45-5BD1-4077-2F71-3E27F3A752B4}"/>
              </a:ext>
            </a:extLst>
          </p:cNvPr>
          <p:cNvSpPr txBox="1"/>
          <p:nvPr/>
        </p:nvSpPr>
        <p:spPr>
          <a:xfrm>
            <a:off x="7421817" y="4083736"/>
            <a:ext cx="2710867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Frequency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32A99D-43B4-F0EC-2DD5-512058CDA68D}"/>
              </a:ext>
            </a:extLst>
          </p:cNvPr>
          <p:cNvSpPr txBox="1"/>
          <p:nvPr/>
        </p:nvSpPr>
        <p:spPr>
          <a:xfrm>
            <a:off x="7421817" y="4552274"/>
            <a:ext cx="2710868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One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solution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fits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all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2A052D-78EA-DC3D-BB1B-2443A029EE7D}"/>
              </a:ext>
            </a:extLst>
          </p:cNvPr>
          <p:cNvSpPr txBox="1"/>
          <p:nvPr/>
        </p:nvSpPr>
        <p:spPr>
          <a:xfrm>
            <a:off x="7421817" y="5020814"/>
            <a:ext cx="2710869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Demand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levels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choices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CC2E33B-EF82-73A6-B55D-49E3E8E81700}"/>
              </a:ext>
            </a:extLst>
          </p:cNvPr>
          <p:cNvSpPr txBox="1"/>
          <p:nvPr/>
        </p:nvSpPr>
        <p:spPr>
          <a:xfrm>
            <a:off x="4419604" y="3106260"/>
            <a:ext cx="1861521" cy="662181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Solution-oriented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 err="1">
                <a:solidFill>
                  <a:schemeClr val="bg1"/>
                </a:solidFill>
              </a:rPr>
              <a:t>research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98203BF-782F-E1C5-D996-1DCB1E8902DD}"/>
              </a:ext>
            </a:extLst>
          </p:cNvPr>
          <p:cNvSpPr txBox="1"/>
          <p:nvPr/>
        </p:nvSpPr>
        <p:spPr>
          <a:xfrm>
            <a:off x="4983809" y="6044606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Regional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6648364-30B1-C0A6-A01D-5E2565582F6C}"/>
              </a:ext>
            </a:extLst>
          </p:cNvPr>
          <p:cNvSpPr txBox="1"/>
          <p:nvPr/>
        </p:nvSpPr>
        <p:spPr>
          <a:xfrm>
            <a:off x="6332318" y="6044605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Urban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957FCA-472F-DB6F-5566-A927A54AA157}"/>
              </a:ext>
            </a:extLst>
          </p:cNvPr>
          <p:cNvSpPr txBox="1"/>
          <p:nvPr/>
        </p:nvSpPr>
        <p:spPr>
          <a:xfrm>
            <a:off x="3635300" y="6044604"/>
            <a:ext cx="1019827" cy="383903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Global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E45082-11B2-5167-EEC0-5EFE86C81BFF}"/>
              </a:ext>
            </a:extLst>
          </p:cNvPr>
          <p:cNvSpPr/>
          <p:nvPr/>
        </p:nvSpPr>
        <p:spPr>
          <a:xfrm>
            <a:off x="258618" y="1071418"/>
            <a:ext cx="10160000" cy="547716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C73697BE-6F51-4C3A-8240-4D5FC54C86C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997200" y="3429000"/>
            <a:ext cx="281711" cy="340030"/>
          </a:xfrm>
          <a:prstGeom prst="bentConnector3">
            <a:avLst/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5411893-5744-4042-ADB4-238F92705A53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997200" y="3104012"/>
            <a:ext cx="281711" cy="324988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9CAF7536-7114-6EC9-4299-B9F6227E1DA5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4137893" y="3437351"/>
            <a:ext cx="281711" cy="331679"/>
          </a:xfrm>
          <a:prstGeom prst="bentConnector3">
            <a:avLst/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28603F05-F2E2-7253-3489-04196F953F7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4137893" y="3104012"/>
            <a:ext cx="281711" cy="33333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FC18C6A7-2D1B-7141-A7AF-681F11BC1B3A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6281125" y="3437351"/>
            <a:ext cx="1140693" cy="385981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AAA26347-E418-CB1C-7284-36B581DAB08D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6281125" y="3437351"/>
            <a:ext cx="1140692" cy="85451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D0352809-154B-60E6-9402-17C57B1B8090}"/>
              </a:ext>
            </a:extLst>
          </p:cNvPr>
          <p:cNvCxnSpPr>
            <a:cxnSpLocks/>
            <a:stCxn id="16" idx="3"/>
            <a:endCxn id="6" idx="1"/>
          </p:cNvCxnSpPr>
          <p:nvPr/>
        </p:nvCxnSpPr>
        <p:spPr>
          <a:xfrm flipV="1">
            <a:off x="6281125" y="3354794"/>
            <a:ext cx="1140695" cy="8255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E91C8BD9-DB25-7ECF-119E-6FB026C8215B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 flipV="1">
            <a:off x="6281125" y="2884524"/>
            <a:ext cx="1140696" cy="55282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4D8DF988-D0BE-DE11-DC61-E13C1D68C0D6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6281125" y="2412522"/>
            <a:ext cx="1140696" cy="102482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Angulado 54">
            <a:extLst>
              <a:ext uri="{FF2B5EF4-FFF2-40B4-BE49-F238E27FC236}">
                <a16:creationId xmlns:a16="http://schemas.microsoft.com/office/drawing/2014/main" id="{4F025E72-3F27-57B4-D265-67A17680D3E4}"/>
              </a:ext>
            </a:extLst>
          </p:cNvPr>
          <p:cNvCxnSpPr>
            <a:cxnSpLocks/>
            <a:stCxn id="16" idx="3"/>
            <a:endCxn id="4" idx="1"/>
          </p:cNvCxnSpPr>
          <p:nvPr/>
        </p:nvCxnSpPr>
        <p:spPr>
          <a:xfrm flipV="1">
            <a:off x="6281125" y="1940521"/>
            <a:ext cx="1140696" cy="1496830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Angulado 56">
            <a:extLst>
              <a:ext uri="{FF2B5EF4-FFF2-40B4-BE49-F238E27FC236}">
                <a16:creationId xmlns:a16="http://schemas.microsoft.com/office/drawing/2014/main" id="{E9D0CEBD-068B-B5C1-8CF5-CC2265C2192F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 flipV="1">
            <a:off x="6281125" y="1468519"/>
            <a:ext cx="1140695" cy="1968832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1FB68BB-2A93-7CA3-FB62-88674AE22C43}"/>
              </a:ext>
            </a:extLst>
          </p:cNvPr>
          <p:cNvSpPr txBox="1"/>
          <p:nvPr/>
        </p:nvSpPr>
        <p:spPr>
          <a:xfrm>
            <a:off x="7421817" y="5486213"/>
            <a:ext cx="2710869" cy="416267"/>
          </a:xfrm>
          <a:prstGeom prst="rect">
            <a:avLst/>
          </a:prstGeom>
          <a:solidFill>
            <a:srgbClr val="6BA89E"/>
          </a:solidFill>
        </p:spPr>
        <p:txBody>
          <a:bodyPr wrap="square" rtlCol="0">
            <a:noAutofit/>
          </a:bodyPr>
          <a:lstStyle/>
          <a:p>
            <a:pPr algn="ctr"/>
            <a:r>
              <a:rPr lang="pt-BR" dirty="0" err="1">
                <a:solidFill>
                  <a:schemeClr val="bg1"/>
                </a:solidFill>
              </a:rPr>
              <a:t>Competition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74" name="Conector: Angulado 73">
            <a:extLst>
              <a:ext uri="{FF2B5EF4-FFF2-40B4-BE49-F238E27FC236}">
                <a16:creationId xmlns:a16="http://schemas.microsoft.com/office/drawing/2014/main" id="{E6998650-BB98-C01E-4F50-DAA1BDF1B5EA}"/>
              </a:ext>
            </a:extLst>
          </p:cNvPr>
          <p:cNvCxnSpPr>
            <a:cxnSpLocks/>
          </p:cNvCxnSpPr>
          <p:nvPr/>
        </p:nvCxnSpPr>
        <p:spPr>
          <a:xfrm>
            <a:off x="4373416" y="4494082"/>
            <a:ext cx="281711" cy="333339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0F71F916-CC54-1AD8-F3AB-72291C07B9C6}"/>
              </a:ext>
            </a:extLst>
          </p:cNvPr>
          <p:cNvCxnSpPr>
            <a:cxnSpLocks/>
            <a:stCxn id="16" idx="3"/>
            <a:endCxn id="62" idx="1"/>
          </p:cNvCxnSpPr>
          <p:nvPr/>
        </p:nvCxnSpPr>
        <p:spPr>
          <a:xfrm>
            <a:off x="6281125" y="3437351"/>
            <a:ext cx="1140692" cy="2256996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Angulado 77">
            <a:extLst>
              <a:ext uri="{FF2B5EF4-FFF2-40B4-BE49-F238E27FC236}">
                <a16:creationId xmlns:a16="http://schemas.microsoft.com/office/drawing/2014/main" id="{36CE3A5D-541C-BD68-4581-BCB7863B33B7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6281125" y="3437351"/>
            <a:ext cx="1140692" cy="179159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: Angulado 79">
            <a:extLst>
              <a:ext uri="{FF2B5EF4-FFF2-40B4-BE49-F238E27FC236}">
                <a16:creationId xmlns:a16="http://schemas.microsoft.com/office/drawing/2014/main" id="{50308152-B298-F785-0E24-E0ABF9A0A7E4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6281125" y="3437351"/>
            <a:ext cx="1140692" cy="1323057"/>
          </a:xfrm>
          <a:prstGeom prst="bentConnector3">
            <a:avLst>
              <a:gd name="adj1" fmla="val 50000"/>
            </a:avLst>
          </a:prstGeom>
          <a:ln>
            <a:solidFill>
              <a:srgbClr val="1A4F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253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179464" y="1721523"/>
            <a:ext cx="2943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F79333"/>
                </a:solidFill>
                <a:latin typeface="Ink Free" panose="03080402000500000000" pitchFamily="66" charset="0"/>
              </a:rPr>
              <a:t>Woman</a:t>
            </a:r>
          </a:p>
        </p:txBody>
      </p:sp>
      <p:sp>
        <p:nvSpPr>
          <p:cNvPr id="385" name="CaixaDeTexto 384">
            <a:extLst>
              <a:ext uri="{FF2B5EF4-FFF2-40B4-BE49-F238E27FC236}">
                <a16:creationId xmlns:a16="http://schemas.microsoft.com/office/drawing/2014/main" id="{AC44A971-B9D5-F2A5-DCC6-9C84EB775747}"/>
              </a:ext>
            </a:extLst>
          </p:cNvPr>
          <p:cNvSpPr txBox="1"/>
          <p:nvPr/>
        </p:nvSpPr>
        <p:spPr>
          <a:xfrm>
            <a:off x="8636000" y="311295"/>
            <a:ext cx="2943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1A4F46"/>
                </a:solidFill>
                <a:latin typeface="Ink Free" panose="03080402000500000000" pitchFamily="66" charset="0"/>
              </a:rPr>
              <a:t>White</a:t>
            </a: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944215" y="1548627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Middle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class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family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pic>
        <p:nvPicPr>
          <p:cNvPr id="404" name="Imagem 403">
            <a:extLst>
              <a:ext uri="{FF2B5EF4-FFF2-40B4-BE49-F238E27FC236}">
                <a16:creationId xmlns:a16="http://schemas.microsoft.com/office/drawing/2014/main" id="{5DC6490D-9410-14E0-D1CF-98176A755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82" y="1250467"/>
            <a:ext cx="2341939" cy="4054762"/>
          </a:xfrm>
          <a:prstGeom prst="rect">
            <a:avLst/>
          </a:prstGeom>
        </p:spPr>
      </p:pic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8872836" y="3286559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Learned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English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cxnSp>
        <p:nvCxnSpPr>
          <p:cNvPr id="387" name="Conector de Seta Reta 386">
            <a:extLst>
              <a:ext uri="{FF2B5EF4-FFF2-40B4-BE49-F238E27FC236}">
                <a16:creationId xmlns:a16="http://schemas.microsoft.com/office/drawing/2014/main" id="{577E447E-87EC-5EA8-E007-122D95201376}"/>
              </a:ext>
            </a:extLst>
          </p:cNvPr>
          <p:cNvCxnSpPr>
            <a:cxnSpLocks/>
          </p:cNvCxnSpPr>
          <p:nvPr/>
        </p:nvCxnSpPr>
        <p:spPr>
          <a:xfrm flipV="1">
            <a:off x="7961745" y="851112"/>
            <a:ext cx="1136073" cy="582360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>
            <a:off x="7583055" y="2253673"/>
            <a:ext cx="1117600" cy="0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>
            <a:off x="3013166" y="2146263"/>
            <a:ext cx="1807615" cy="298535"/>
          </a:xfrm>
          <a:prstGeom prst="straightConnector1">
            <a:avLst/>
          </a:prstGeom>
          <a:ln w="34925"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>
            <a:off x="3203680" y="2706255"/>
            <a:ext cx="1737775" cy="1613196"/>
          </a:xfrm>
          <a:prstGeom prst="straightConnector1">
            <a:avLst/>
          </a:prstGeom>
          <a:ln w="34925"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</p:cNvCxnSpPr>
          <p:nvPr/>
        </p:nvCxnSpPr>
        <p:spPr>
          <a:xfrm>
            <a:off x="7546963" y="3168073"/>
            <a:ext cx="1412310" cy="566516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8872836" y="4930632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Good</a:t>
            </a:r>
            <a:r>
              <a:rPr lang="pt-BR" sz="4400" b="1" dirty="0">
                <a:solidFill>
                  <a:srgbClr val="1A4F46"/>
                </a:solidFill>
                <a:latin typeface="Ink Free" panose="03080402000500000000" pitchFamily="66" charset="0"/>
              </a:rPr>
              <a:t> </a:t>
            </a:r>
            <a:r>
              <a:rPr lang="pt-BR" sz="4400" b="1" dirty="0" err="1">
                <a:solidFill>
                  <a:srgbClr val="1A4F46"/>
                </a:solidFill>
                <a:latin typeface="Ink Free" panose="03080402000500000000" pitchFamily="66" charset="0"/>
              </a:rPr>
              <a:t>education</a:t>
            </a:r>
            <a:endParaRPr lang="pt-BR" sz="4400" b="1" dirty="0">
              <a:solidFill>
                <a:srgbClr val="1A4F46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7394563" y="3973152"/>
            <a:ext cx="1952637" cy="1448595"/>
          </a:xfrm>
          <a:prstGeom prst="straightConnector1">
            <a:avLst/>
          </a:prstGeom>
          <a:ln w="34925">
            <a:solidFill>
              <a:srgbClr val="1A4F46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6" name="CaixaDeTexto 415">
            <a:extLst>
              <a:ext uri="{FF2B5EF4-FFF2-40B4-BE49-F238E27FC236}">
                <a16:creationId xmlns:a16="http://schemas.microsoft.com/office/drawing/2014/main" id="{22C2DBFC-F282-273F-AC73-0C8A65FAFC11}"/>
              </a:ext>
            </a:extLst>
          </p:cNvPr>
          <p:cNvSpPr txBox="1"/>
          <p:nvPr/>
        </p:nvSpPr>
        <p:spPr>
          <a:xfrm>
            <a:off x="391298" y="3858679"/>
            <a:ext cx="29433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err="1">
                <a:solidFill>
                  <a:srgbClr val="F79333"/>
                </a:solidFill>
                <a:latin typeface="Ink Free" panose="03080402000500000000" pitchFamily="66" charset="0"/>
              </a:rPr>
              <a:t>Latin-American</a:t>
            </a:r>
            <a:endParaRPr lang="pt-BR" sz="4400" b="1" dirty="0">
              <a:solidFill>
                <a:srgbClr val="F79333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7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3ABC928-A4D6-247B-5174-83A06C182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23"/>
          <a:stretch/>
        </p:blipFill>
        <p:spPr>
          <a:xfrm>
            <a:off x="3918890" y="2257704"/>
            <a:ext cx="2638929" cy="2467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171883" y="3101162"/>
            <a:ext cx="231348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Housewife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820509" y="780472"/>
            <a:ext cx="2961681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Middle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class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9169892" y="2659459"/>
            <a:ext cx="2943370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000" b="1">
                <a:solidFill>
                  <a:srgbClr val="B56B6F"/>
                </a:solidFill>
                <a:latin typeface="Ink Free" panose="03080402000500000000" pitchFamily="66" charset="0"/>
              </a:defRPr>
            </a:lvl1pPr>
          </a:lstStyle>
          <a:p>
            <a:r>
              <a:rPr lang="pt-BR" sz="3600" dirty="0"/>
              <a:t>Private </a:t>
            </a:r>
            <a:r>
              <a:rPr lang="pt-BR" sz="3600" dirty="0" err="1"/>
              <a:t>employee</a:t>
            </a:r>
            <a:endParaRPr lang="pt-BR" sz="3600" dirty="0"/>
          </a:p>
        </p:txBody>
      </p: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 flipV="1">
            <a:off x="8080194" y="1450386"/>
            <a:ext cx="978893" cy="578195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7698207" y="5437931"/>
            <a:ext cx="2943370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Master</a:t>
            </a:r>
          </a:p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degree</a:t>
            </a:r>
            <a:endParaRPr lang="pt-BR" sz="36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8141855" y="4744433"/>
            <a:ext cx="855572" cy="693498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 flipV="1">
            <a:off x="2523254" y="3259623"/>
            <a:ext cx="1228340" cy="117577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672D7-4C3D-58AA-F83D-D94539E43AD5}"/>
              </a:ext>
            </a:extLst>
          </p:cNvPr>
          <p:cNvSpPr txBox="1"/>
          <p:nvPr/>
        </p:nvSpPr>
        <p:spPr>
          <a:xfrm>
            <a:off x="100823" y="1449073"/>
            <a:ext cx="5260874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Mom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of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one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little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girl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7C9CAC-2D8C-81B9-9B45-717726C510DE}"/>
              </a:ext>
            </a:extLst>
          </p:cNvPr>
          <p:cNvSpPr txBox="1"/>
          <p:nvPr/>
        </p:nvSpPr>
        <p:spPr>
          <a:xfrm>
            <a:off x="3751594" y="5714929"/>
            <a:ext cx="294337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Teacher</a:t>
            </a:r>
            <a:endParaRPr lang="pt-BR" sz="40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70B64F2-B9F0-3B36-E561-27ACDEB87A1E}"/>
              </a:ext>
            </a:extLst>
          </p:cNvPr>
          <p:cNvCxnSpPr>
            <a:cxnSpLocks/>
          </p:cNvCxnSpPr>
          <p:nvPr/>
        </p:nvCxnSpPr>
        <p:spPr>
          <a:xfrm flipH="1">
            <a:off x="5529947" y="4820157"/>
            <a:ext cx="298198" cy="912786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</p:cNvCxnSpPr>
          <p:nvPr/>
        </p:nvCxnSpPr>
        <p:spPr>
          <a:xfrm>
            <a:off x="8190530" y="3429000"/>
            <a:ext cx="1133764" cy="0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B9B2296-C3AC-DEEA-4769-92F64D3CC87F}"/>
              </a:ext>
            </a:extLst>
          </p:cNvPr>
          <p:cNvSpPr txBox="1"/>
          <p:nvPr/>
        </p:nvSpPr>
        <p:spPr>
          <a:xfrm>
            <a:off x="78737" y="5197159"/>
            <a:ext cx="3378565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Transportation</a:t>
            </a:r>
            <a:r>
              <a:rPr lang="pt-BR" sz="3600" b="1" dirty="0">
                <a:solidFill>
                  <a:srgbClr val="B56B6F"/>
                </a:solidFill>
                <a:latin typeface="Ink Free" panose="03080402000500000000" pitchFamily="66" charset="0"/>
              </a:rPr>
              <a:t> </a:t>
            </a:r>
            <a:r>
              <a:rPr lang="pt-BR" sz="3600" b="1" dirty="0" err="1">
                <a:solidFill>
                  <a:srgbClr val="B56B6F"/>
                </a:solidFill>
                <a:latin typeface="Ink Free" panose="03080402000500000000" pitchFamily="66" charset="0"/>
              </a:rPr>
              <a:t>Engineer</a:t>
            </a:r>
            <a:endParaRPr lang="pt-BR" sz="4000" b="1" dirty="0">
              <a:solidFill>
                <a:srgbClr val="B56B6F"/>
              </a:solidFill>
              <a:latin typeface="Ink Free" panose="03080402000500000000" pitchFamily="66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5639553-CF7E-3800-1489-CEA418FE6602}"/>
              </a:ext>
            </a:extLst>
          </p:cNvPr>
          <p:cNvCxnSpPr>
            <a:cxnSpLocks/>
          </p:cNvCxnSpPr>
          <p:nvPr/>
        </p:nvCxnSpPr>
        <p:spPr>
          <a:xfrm flipH="1">
            <a:off x="1735161" y="4590473"/>
            <a:ext cx="1286947" cy="575874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AD2C9470-F07D-3E67-4D3B-AB85FB5AB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716" r="16422"/>
          <a:stretch/>
        </p:blipFill>
        <p:spPr>
          <a:xfrm>
            <a:off x="6510422" y="2080866"/>
            <a:ext cx="923636" cy="2342978"/>
          </a:xfrm>
          <a:prstGeom prst="rect">
            <a:avLst/>
          </a:prstGeom>
        </p:spPr>
      </p:pic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 flipV="1">
            <a:off x="4859383" y="2008451"/>
            <a:ext cx="670564" cy="367083"/>
          </a:xfrm>
          <a:prstGeom prst="straightConnector1">
            <a:avLst/>
          </a:prstGeom>
          <a:ln w="34925">
            <a:solidFill>
              <a:srgbClr val="B56B6F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23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3ABC928-A4D6-247B-5174-83A06C18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62" y="2230310"/>
            <a:ext cx="5477639" cy="2467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14:cNvPr>
              <p14:cNvContentPartPr/>
              <p14:nvPr/>
            </p14:nvContentPartPr>
            <p14:xfrm>
              <a:off x="9976320" y="629417"/>
              <a:ext cx="4680" cy="9360"/>
            </p14:xfrm>
          </p:contentPart>
        </mc:Choice>
        <mc:Fallback xmlns="">
          <p:pic>
            <p:nvPicPr>
              <p:cNvPr id="305" name="Tinta 304">
                <a:extLst>
                  <a:ext uri="{FF2B5EF4-FFF2-40B4-BE49-F238E27FC236}">
                    <a16:creationId xmlns:a16="http://schemas.microsoft.com/office/drawing/2014/main" id="{D982872D-29FA-5E58-0128-3D9611EED6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8680" y="611777"/>
                <a:ext cx="40320" cy="45000"/>
              </a:xfrm>
              <a:prstGeom prst="rect">
                <a:avLst/>
              </a:prstGeom>
            </p:spPr>
          </p:pic>
        </mc:Fallback>
      </mc:AlternateContent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84654" y="2785803"/>
            <a:ext cx="231348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Housewife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820509" y="780472"/>
            <a:ext cx="2961681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Middle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class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4664541C-518A-B39C-9FAD-284AA706D139}"/>
              </a:ext>
            </a:extLst>
          </p:cNvPr>
          <p:cNvSpPr txBox="1"/>
          <p:nvPr/>
        </p:nvSpPr>
        <p:spPr>
          <a:xfrm>
            <a:off x="9169892" y="2659459"/>
            <a:ext cx="294337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000" b="1">
                <a:solidFill>
                  <a:srgbClr val="B56B6F"/>
                </a:solidFill>
                <a:latin typeface="Ink Free" panose="03080402000500000000" pitchFamily="66" charset="0"/>
              </a:defRPr>
            </a:lvl1pPr>
          </a:lstStyle>
          <a:p>
            <a:r>
              <a:rPr lang="pt-BR" sz="3200" dirty="0" err="1">
                <a:solidFill>
                  <a:srgbClr val="4C3A78"/>
                </a:solidFill>
              </a:rPr>
              <a:t>Public</a:t>
            </a:r>
            <a:r>
              <a:rPr lang="pt-BR" sz="3200" dirty="0">
                <a:solidFill>
                  <a:srgbClr val="4C3A78"/>
                </a:solidFill>
              </a:rPr>
              <a:t> </a:t>
            </a:r>
            <a:r>
              <a:rPr lang="pt-BR" sz="3200" dirty="0" err="1">
                <a:solidFill>
                  <a:srgbClr val="4C3A78"/>
                </a:solidFill>
              </a:rPr>
              <a:t>employee</a:t>
            </a:r>
            <a:endParaRPr lang="pt-BR" sz="3200" dirty="0">
              <a:solidFill>
                <a:srgbClr val="4C3A78"/>
              </a:solidFill>
            </a:endParaRPr>
          </a:p>
        </p:txBody>
      </p: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 flipV="1">
            <a:off x="8080194" y="1450386"/>
            <a:ext cx="978893" cy="578195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 flipV="1">
            <a:off x="4911634" y="1846217"/>
            <a:ext cx="445457" cy="16901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8897269" y="4545294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Passionate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Researcher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8141855" y="4744433"/>
            <a:ext cx="926185" cy="31611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 flipV="1">
            <a:off x="2385441" y="3117352"/>
            <a:ext cx="369384" cy="232478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672D7-4C3D-58AA-F83D-D94539E43AD5}"/>
              </a:ext>
            </a:extLst>
          </p:cNvPr>
          <p:cNvSpPr txBox="1"/>
          <p:nvPr/>
        </p:nvSpPr>
        <p:spPr>
          <a:xfrm>
            <a:off x="197700" y="1239937"/>
            <a:ext cx="7661675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Mom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of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girl,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boy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and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two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dogs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7C9CAC-2D8C-81B9-9B45-717726C510DE}"/>
              </a:ext>
            </a:extLst>
          </p:cNvPr>
          <p:cNvSpPr txBox="1"/>
          <p:nvPr/>
        </p:nvSpPr>
        <p:spPr>
          <a:xfrm>
            <a:off x="47163" y="3936363"/>
            <a:ext cx="227334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Committed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lecturer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70B64F2-B9F0-3B36-E561-27ACDEB87A1E}"/>
              </a:ext>
            </a:extLst>
          </p:cNvPr>
          <p:cNvCxnSpPr>
            <a:cxnSpLocks/>
          </p:cNvCxnSpPr>
          <p:nvPr/>
        </p:nvCxnSpPr>
        <p:spPr>
          <a:xfrm flipH="1">
            <a:off x="5529947" y="4820157"/>
            <a:ext cx="298198" cy="91278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  <a:endCxn id="399" idx="1"/>
          </p:cNvCxnSpPr>
          <p:nvPr/>
        </p:nvCxnSpPr>
        <p:spPr>
          <a:xfrm flipV="1">
            <a:off x="7925323" y="2951847"/>
            <a:ext cx="1244569" cy="29238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B9B2296-C3AC-DEEA-4769-92F64D3CC87F}"/>
              </a:ext>
            </a:extLst>
          </p:cNvPr>
          <p:cNvSpPr txBox="1"/>
          <p:nvPr/>
        </p:nvSpPr>
        <p:spPr>
          <a:xfrm>
            <a:off x="197700" y="5240003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Transportation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Engineer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5639553-CF7E-3800-1489-CEA418FE6602}"/>
              </a:ext>
            </a:extLst>
          </p:cNvPr>
          <p:cNvCxnSpPr>
            <a:cxnSpLocks/>
          </p:cNvCxnSpPr>
          <p:nvPr/>
        </p:nvCxnSpPr>
        <p:spPr>
          <a:xfrm flipH="1">
            <a:off x="2975272" y="4878410"/>
            <a:ext cx="1452394" cy="524863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BC5166-1435-2C4A-D96A-546DAFE7B004}"/>
              </a:ext>
            </a:extLst>
          </p:cNvPr>
          <p:cNvSpPr txBox="1"/>
          <p:nvPr/>
        </p:nvSpPr>
        <p:spPr>
          <a:xfrm>
            <a:off x="6955177" y="5470177"/>
            <a:ext cx="2019428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Doctor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degree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045A9A9-CC92-7B7B-3D9D-1F9116C313EA}"/>
              </a:ext>
            </a:extLst>
          </p:cNvPr>
          <p:cNvCxnSpPr>
            <a:cxnSpLocks/>
          </p:cNvCxnSpPr>
          <p:nvPr/>
        </p:nvCxnSpPr>
        <p:spPr>
          <a:xfrm>
            <a:off x="6833651" y="4854385"/>
            <a:ext cx="855572" cy="693498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0B335B6-C578-320A-F88D-CF856FE29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92" t="63980"/>
          <a:stretch/>
        </p:blipFill>
        <p:spPr>
          <a:xfrm>
            <a:off x="8260556" y="3808907"/>
            <a:ext cx="926185" cy="88872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3674FB-5886-247D-B88E-68405E3A15B3}"/>
              </a:ext>
            </a:extLst>
          </p:cNvPr>
          <p:cNvSpPr txBox="1"/>
          <p:nvPr/>
        </p:nvSpPr>
        <p:spPr>
          <a:xfrm>
            <a:off x="3736558" y="5710684"/>
            <a:ext cx="294337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Geographer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E363489-564E-3E3D-CA8D-285AC34478CB}"/>
              </a:ext>
            </a:extLst>
          </p:cNvPr>
          <p:cNvCxnSpPr>
            <a:cxnSpLocks/>
          </p:cNvCxnSpPr>
          <p:nvPr/>
        </p:nvCxnSpPr>
        <p:spPr>
          <a:xfrm flipH="1">
            <a:off x="2398134" y="4130643"/>
            <a:ext cx="499507" cy="18121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72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Multidão de pessoas ao lado de ônibus&#10;&#10;Descrição gerada automaticamente">
            <a:extLst>
              <a:ext uri="{FF2B5EF4-FFF2-40B4-BE49-F238E27FC236}">
                <a16:creationId xmlns:a16="http://schemas.microsoft.com/office/drawing/2014/main" id="{CBB6124B-5762-BE0D-E41C-AB24E9B7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30923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3" name="Imagem 2" descr="Rua com carros&#10;&#10;Descrição gerada automaticamente">
            <a:extLst>
              <a:ext uri="{FF2B5EF4-FFF2-40B4-BE49-F238E27FC236}">
                <a16:creationId xmlns:a16="http://schemas.microsoft.com/office/drawing/2014/main" id="{D111E1A8-4E10-9876-3F70-08914EF16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r="28725" b="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C3ABC928-A4D6-247B-5174-83A06C18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62" y="2230310"/>
            <a:ext cx="5477639" cy="2467319"/>
          </a:xfrm>
          <a:prstGeom prst="rect">
            <a:avLst/>
          </a:prstGeom>
        </p:spPr>
      </p:pic>
      <p:sp>
        <p:nvSpPr>
          <p:cNvPr id="381" name="CaixaDeTexto 380">
            <a:extLst>
              <a:ext uri="{FF2B5EF4-FFF2-40B4-BE49-F238E27FC236}">
                <a16:creationId xmlns:a16="http://schemas.microsoft.com/office/drawing/2014/main" id="{C9415AC7-2892-8B02-58C4-DADDACCA0250}"/>
              </a:ext>
            </a:extLst>
          </p:cNvPr>
          <p:cNvSpPr txBox="1"/>
          <p:nvPr/>
        </p:nvSpPr>
        <p:spPr>
          <a:xfrm>
            <a:off x="84654" y="2785803"/>
            <a:ext cx="231348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Housewife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sp>
        <p:nvSpPr>
          <p:cNvPr id="392" name="CaixaDeTexto 391">
            <a:extLst>
              <a:ext uri="{FF2B5EF4-FFF2-40B4-BE49-F238E27FC236}">
                <a16:creationId xmlns:a16="http://schemas.microsoft.com/office/drawing/2014/main" id="{FE49A3F5-A39E-FAF8-7521-8CE70F31085B}"/>
              </a:ext>
            </a:extLst>
          </p:cNvPr>
          <p:cNvSpPr txBox="1"/>
          <p:nvPr/>
        </p:nvSpPr>
        <p:spPr>
          <a:xfrm>
            <a:off x="8820509" y="780472"/>
            <a:ext cx="2961681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Middle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class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396" name="Conector de Seta Reta 395">
            <a:extLst>
              <a:ext uri="{FF2B5EF4-FFF2-40B4-BE49-F238E27FC236}">
                <a16:creationId xmlns:a16="http://schemas.microsoft.com/office/drawing/2014/main" id="{295F1DFD-AFC8-0E46-89E1-33EAC791C4E1}"/>
              </a:ext>
            </a:extLst>
          </p:cNvPr>
          <p:cNvCxnSpPr>
            <a:cxnSpLocks/>
          </p:cNvCxnSpPr>
          <p:nvPr/>
        </p:nvCxnSpPr>
        <p:spPr>
          <a:xfrm flipV="1">
            <a:off x="8080194" y="1450386"/>
            <a:ext cx="978893" cy="578195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4" name="Conector de Seta Reta 393">
            <a:extLst>
              <a:ext uri="{FF2B5EF4-FFF2-40B4-BE49-F238E27FC236}">
                <a16:creationId xmlns:a16="http://schemas.microsoft.com/office/drawing/2014/main" id="{B782451E-07FC-9BAF-C1D3-CDC6E5B5DFC6}"/>
              </a:ext>
            </a:extLst>
          </p:cNvPr>
          <p:cNvCxnSpPr>
            <a:cxnSpLocks/>
          </p:cNvCxnSpPr>
          <p:nvPr/>
        </p:nvCxnSpPr>
        <p:spPr>
          <a:xfrm flipH="1" flipV="1">
            <a:off x="4911634" y="1846217"/>
            <a:ext cx="444137" cy="374532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1" name="CaixaDeTexto 410">
            <a:extLst>
              <a:ext uri="{FF2B5EF4-FFF2-40B4-BE49-F238E27FC236}">
                <a16:creationId xmlns:a16="http://schemas.microsoft.com/office/drawing/2014/main" id="{77A5643A-37AD-16B0-2852-FC8E9066BFDC}"/>
              </a:ext>
            </a:extLst>
          </p:cNvPr>
          <p:cNvSpPr txBox="1"/>
          <p:nvPr/>
        </p:nvSpPr>
        <p:spPr>
          <a:xfrm>
            <a:off x="8927359" y="2449353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Passionate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Researcher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383" name="Conector de Seta Reta 382">
            <a:extLst>
              <a:ext uri="{FF2B5EF4-FFF2-40B4-BE49-F238E27FC236}">
                <a16:creationId xmlns:a16="http://schemas.microsoft.com/office/drawing/2014/main" id="{D68C3064-E09E-79A6-8D36-561B51BBA0D0}"/>
              </a:ext>
            </a:extLst>
          </p:cNvPr>
          <p:cNvCxnSpPr>
            <a:cxnSpLocks/>
          </p:cNvCxnSpPr>
          <p:nvPr/>
        </p:nvCxnSpPr>
        <p:spPr>
          <a:xfrm flipH="1" flipV="1">
            <a:off x="2385441" y="3117352"/>
            <a:ext cx="369384" cy="232478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B672D7-4C3D-58AA-F83D-D94539E43AD5}"/>
              </a:ext>
            </a:extLst>
          </p:cNvPr>
          <p:cNvSpPr txBox="1"/>
          <p:nvPr/>
        </p:nvSpPr>
        <p:spPr>
          <a:xfrm>
            <a:off x="197700" y="1239937"/>
            <a:ext cx="7661675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Mom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of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girl,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one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boy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and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two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dogs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37C9CAC-2D8C-81B9-9B45-717726C510DE}"/>
              </a:ext>
            </a:extLst>
          </p:cNvPr>
          <p:cNvSpPr txBox="1"/>
          <p:nvPr/>
        </p:nvSpPr>
        <p:spPr>
          <a:xfrm>
            <a:off x="47163" y="3936363"/>
            <a:ext cx="227334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Committed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lecturer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70B64F2-B9F0-3B36-E561-27ACDEB87A1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5828145" y="4820157"/>
            <a:ext cx="399001" cy="958455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8" name="Conector de Seta Reta 407">
            <a:extLst>
              <a:ext uri="{FF2B5EF4-FFF2-40B4-BE49-F238E27FC236}">
                <a16:creationId xmlns:a16="http://schemas.microsoft.com/office/drawing/2014/main" id="{0B1E9F95-D841-7875-3490-323B79277EAF}"/>
              </a:ext>
            </a:extLst>
          </p:cNvPr>
          <p:cNvCxnSpPr>
            <a:cxnSpLocks/>
          </p:cNvCxnSpPr>
          <p:nvPr/>
        </p:nvCxnSpPr>
        <p:spPr>
          <a:xfrm flipV="1">
            <a:off x="7925323" y="2951847"/>
            <a:ext cx="1244569" cy="29238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B9B2296-C3AC-DEEA-4769-92F64D3CC87F}"/>
              </a:ext>
            </a:extLst>
          </p:cNvPr>
          <p:cNvSpPr txBox="1"/>
          <p:nvPr/>
        </p:nvSpPr>
        <p:spPr>
          <a:xfrm>
            <a:off x="1176202" y="5420463"/>
            <a:ext cx="2943370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Transportation</a:t>
            </a:r>
            <a:r>
              <a:rPr lang="pt-BR" sz="3200" b="1" dirty="0">
                <a:solidFill>
                  <a:srgbClr val="4C3A78"/>
                </a:solidFill>
                <a:latin typeface="Ink Free" panose="03080402000500000000" pitchFamily="66" charset="0"/>
              </a:rPr>
              <a:t> </a:t>
            </a:r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Engineer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95639553-CF7E-3800-1489-CEA418FE6602}"/>
              </a:ext>
            </a:extLst>
          </p:cNvPr>
          <p:cNvCxnSpPr>
            <a:cxnSpLocks/>
          </p:cNvCxnSpPr>
          <p:nvPr/>
        </p:nvCxnSpPr>
        <p:spPr>
          <a:xfrm flipH="1">
            <a:off x="2977342" y="4788019"/>
            <a:ext cx="906196" cy="632444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BC5166-1435-2C4A-D96A-546DAFE7B004}"/>
              </a:ext>
            </a:extLst>
          </p:cNvPr>
          <p:cNvSpPr txBox="1"/>
          <p:nvPr/>
        </p:nvSpPr>
        <p:spPr>
          <a:xfrm>
            <a:off x="8993219" y="4854385"/>
            <a:ext cx="2019428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Doctor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degree</a:t>
            </a:r>
            <a:endParaRPr lang="pt-BR" sz="32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0B335B6-C578-320A-F88D-CF856FE29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092" t="63980"/>
          <a:stretch/>
        </p:blipFill>
        <p:spPr>
          <a:xfrm>
            <a:off x="8260556" y="3808907"/>
            <a:ext cx="926185" cy="88872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3674FB-5886-247D-B88E-68405E3A15B3}"/>
              </a:ext>
            </a:extLst>
          </p:cNvPr>
          <p:cNvSpPr txBox="1"/>
          <p:nvPr/>
        </p:nvSpPr>
        <p:spPr>
          <a:xfrm>
            <a:off x="4755461" y="5778612"/>
            <a:ext cx="294337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solidFill>
                  <a:srgbClr val="4C3A78"/>
                </a:solidFill>
                <a:latin typeface="Ink Free" panose="03080402000500000000" pitchFamily="66" charset="0"/>
              </a:rPr>
              <a:t>Geographer</a:t>
            </a:r>
            <a:endParaRPr lang="pt-BR" sz="3600" b="1" dirty="0">
              <a:solidFill>
                <a:srgbClr val="4C3A78"/>
              </a:solidFill>
              <a:latin typeface="Ink Free" panose="03080402000500000000" pitchFamily="66" charset="0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E363489-564E-3E3D-CA8D-285AC34478CB}"/>
              </a:ext>
            </a:extLst>
          </p:cNvPr>
          <p:cNvCxnSpPr>
            <a:cxnSpLocks/>
          </p:cNvCxnSpPr>
          <p:nvPr/>
        </p:nvCxnSpPr>
        <p:spPr>
          <a:xfrm flipH="1">
            <a:off x="2398134" y="4130643"/>
            <a:ext cx="499507" cy="181216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3" name="Conector de Seta Reta 412">
            <a:extLst>
              <a:ext uri="{FF2B5EF4-FFF2-40B4-BE49-F238E27FC236}">
                <a16:creationId xmlns:a16="http://schemas.microsoft.com/office/drawing/2014/main" id="{7D6D22A6-9102-5077-AA36-8A2EEA084C59}"/>
              </a:ext>
            </a:extLst>
          </p:cNvPr>
          <p:cNvCxnSpPr>
            <a:cxnSpLocks/>
          </p:cNvCxnSpPr>
          <p:nvPr/>
        </p:nvCxnSpPr>
        <p:spPr>
          <a:xfrm>
            <a:off x="8141855" y="4744433"/>
            <a:ext cx="926185" cy="316117"/>
          </a:xfrm>
          <a:prstGeom prst="straightConnector1">
            <a:avLst/>
          </a:prstGeom>
          <a:ln w="34925">
            <a:solidFill>
              <a:srgbClr val="4C3A78"/>
            </a:solidFill>
            <a:tailEnd type="stealt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37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Pessoas na rua em frente a loja&#10;&#10;Descrição gerada automaticamente">
            <a:extLst>
              <a:ext uri="{FF2B5EF4-FFF2-40B4-BE49-F238E27FC236}">
                <a16:creationId xmlns:a16="http://schemas.microsoft.com/office/drawing/2014/main" id="{578F0118-B9E5-6388-3335-897CDAC67F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4" r="12282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Uma imagem contendo ao ar livre, edifício, caminhão, terra&#10;&#10;Descrição gerada automaticamente">
            <a:extLst>
              <a:ext uri="{FF2B5EF4-FFF2-40B4-BE49-F238E27FC236}">
                <a16:creationId xmlns:a16="http://schemas.microsoft.com/office/drawing/2014/main" id="{829D8B2C-5B2F-948E-F69B-9D80476B40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9" r="-2" b="5066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3B7BD-87F4-EE81-E289-F9A8815CF748}"/>
              </a:ext>
            </a:extLst>
          </p:cNvPr>
          <p:cNvSpPr/>
          <p:nvPr/>
        </p:nvSpPr>
        <p:spPr>
          <a:xfrm>
            <a:off x="2725250" y="408700"/>
            <a:ext cx="2830286" cy="6415913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D889218-E101-6533-B48C-9D2A61628906}"/>
              </a:ext>
            </a:extLst>
          </p:cNvPr>
          <p:cNvSpPr txBox="1"/>
          <p:nvPr/>
        </p:nvSpPr>
        <p:spPr>
          <a:xfrm>
            <a:off x="2725250" y="47055"/>
            <a:ext cx="283028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20000"/>
            </a:schemeClr>
          </a:solidFill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Understanding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3121481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23559D-DA46-AB4F-71F1-F724BA7EF7BD}"/>
              </a:ext>
            </a:extLst>
          </p:cNvPr>
          <p:cNvSpPr/>
          <p:nvPr/>
        </p:nvSpPr>
        <p:spPr>
          <a:xfrm>
            <a:off x="5555536" y="408699"/>
            <a:ext cx="2647938" cy="6415913"/>
          </a:xfrm>
          <a:prstGeom prst="rect">
            <a:avLst/>
          </a:prstGeom>
          <a:solidFill>
            <a:schemeClr val="accent1">
              <a:lumMod val="40000"/>
              <a:lumOff val="60000"/>
              <a:alpha val="2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A856DD-DFA7-867D-4B36-3A9EB7F57783}"/>
              </a:ext>
            </a:extLst>
          </p:cNvPr>
          <p:cNvSpPr txBox="1"/>
          <p:nvPr/>
        </p:nvSpPr>
        <p:spPr>
          <a:xfrm>
            <a:off x="5555536" y="40103"/>
            <a:ext cx="283028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Learning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5">
                    <a:lumMod val="75000"/>
                  </a:schemeClr>
                </a:solidFill>
              </a:rPr>
              <a:t>teaching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08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266762E-E418-AA2F-3933-5BAE029B7F45}"/>
              </a:ext>
            </a:extLst>
          </p:cNvPr>
          <p:cNvSpPr/>
          <p:nvPr/>
        </p:nvSpPr>
        <p:spPr>
          <a:xfrm>
            <a:off x="8203475" y="33389"/>
            <a:ext cx="3914634" cy="6784508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" y="454880"/>
            <a:ext cx="10649527" cy="63897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74E5456-7F76-891F-C12E-551AF210D776}"/>
              </a:ext>
            </a:extLst>
          </p:cNvPr>
          <p:cNvSpPr/>
          <p:nvPr/>
        </p:nvSpPr>
        <p:spPr>
          <a:xfrm>
            <a:off x="8203474" y="408698"/>
            <a:ext cx="1497342" cy="6415913"/>
          </a:xfrm>
          <a:prstGeom prst="rect">
            <a:avLst/>
          </a:prstGeom>
          <a:solidFill>
            <a:schemeClr val="accent6">
              <a:lumMod val="40000"/>
              <a:lumOff val="60000"/>
              <a:alpha val="20000"/>
            </a:schemeClr>
          </a:solidFill>
          <a:ln w="28575">
            <a:solidFill>
              <a:schemeClr val="accent6">
                <a:lumMod val="40000"/>
                <a:lumOff val="6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D3F9D9-18F6-962F-BFCC-98C5B5188AF7}"/>
              </a:ext>
            </a:extLst>
          </p:cNvPr>
          <p:cNvSpPr txBox="1"/>
          <p:nvPr/>
        </p:nvSpPr>
        <p:spPr>
          <a:xfrm>
            <a:off x="10658759" y="13404"/>
            <a:ext cx="1459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Producing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sharing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for 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better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world</a:t>
            </a:r>
          </a:p>
        </p:txBody>
      </p:sp>
    </p:spTree>
    <p:extLst>
      <p:ext uri="{BB962C8B-B14F-4D97-AF65-F5344CB8AC3E}">
        <p14:creationId xmlns:p14="http://schemas.microsoft.com/office/powerpoint/2010/main" val="284992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A5FB1D9-2BDA-486E-1900-F8675040A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" y="307104"/>
            <a:ext cx="10649527" cy="63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631BE9B8-7B25-889E-FCA3-8E1DA2E2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7" b="8776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Imagem 4" descr="Vista aérea de uma cidade&#10;&#10;Descrição gerada automaticamente">
            <a:extLst>
              <a:ext uri="{FF2B5EF4-FFF2-40B4-BE49-F238E27FC236}">
                <a16:creationId xmlns:a16="http://schemas.microsoft.com/office/drawing/2014/main" id="{020529AD-2C63-BE69-1749-0BC2353FE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3" r="27955" b="-1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76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Imagem 10" descr="Caminho entre árvores&#10;&#10;Descrição gerada automaticamente">
            <a:extLst>
              <a:ext uri="{FF2B5EF4-FFF2-40B4-BE49-F238E27FC236}">
                <a16:creationId xmlns:a16="http://schemas.microsoft.com/office/drawing/2014/main" id="{74B5C53B-77E4-3FF4-578B-02D5786023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5" r="16833" b="-2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7" name="Imagem 16" descr="Vista aérea de uma cidade&#10;&#10;Descrição gerada automaticamente">
            <a:extLst>
              <a:ext uri="{FF2B5EF4-FFF2-40B4-BE49-F238E27FC236}">
                <a16:creationId xmlns:a16="http://schemas.microsoft.com/office/drawing/2014/main" id="{8F02D071-32DA-6784-0CAC-09DACDEAF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r="5751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3" name="Imagem 22" descr="Árvore de natal&#10;&#10;Descrição gerada automaticamente com confiança média">
            <a:extLst>
              <a:ext uri="{FF2B5EF4-FFF2-40B4-BE49-F238E27FC236}">
                <a16:creationId xmlns:a16="http://schemas.microsoft.com/office/drawing/2014/main" id="{71062699-3BC6-E896-F802-C7079013A2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2" b="-2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9" name="Imagem 8" descr="Tráfego de carros&#10;&#10;Descrição gerada automaticamente">
            <a:extLst>
              <a:ext uri="{FF2B5EF4-FFF2-40B4-BE49-F238E27FC236}">
                <a16:creationId xmlns:a16="http://schemas.microsoft.com/office/drawing/2014/main" id="{FC098F67-27BF-EEBF-8112-7C1C6AA039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" r="2231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7" name="Imagem 6" descr="Carro e ônibus na rua de uma cidade&#10;&#10;Descrição gerada automaticamente">
            <a:extLst>
              <a:ext uri="{FF2B5EF4-FFF2-40B4-BE49-F238E27FC236}">
                <a16:creationId xmlns:a16="http://schemas.microsoft.com/office/drawing/2014/main" id="{2358F17D-3BE1-1F67-0F95-04704BA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2" r="22168" b="-3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1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to em preto e branco de grupo de pessoas posando para foto&#10;&#10;Descrição gerada automaticamente">
            <a:extLst>
              <a:ext uri="{FF2B5EF4-FFF2-40B4-BE49-F238E27FC236}">
                <a16:creationId xmlns:a16="http://schemas.microsoft.com/office/drawing/2014/main" id="{1B59C957-BB96-A670-3519-1E696835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/>
          <a:stretch/>
        </p:blipFill>
        <p:spPr>
          <a:xfrm>
            <a:off x="2004290" y="0"/>
            <a:ext cx="8663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72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659</Words>
  <Application>Microsoft Office PowerPoint</Application>
  <PresentationFormat>Widescreen</PresentationFormat>
  <Paragraphs>157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Ink Free</vt:lpstr>
      <vt:lpstr>Nunito</vt:lpstr>
      <vt:lpstr>Open Sans</vt:lpstr>
      <vt:lpstr>Tahoma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Renata Lúcia Magalhães de Oliveira</dc:creator>
  <cp:lastModifiedBy>Renata Lúcia Magalhães de Oliveira</cp:lastModifiedBy>
  <cp:revision>40</cp:revision>
  <dcterms:created xsi:type="dcterms:W3CDTF">2022-05-15T17:47:31Z</dcterms:created>
  <dcterms:modified xsi:type="dcterms:W3CDTF">2022-05-21T17:16:02Z</dcterms:modified>
</cp:coreProperties>
</file>